
<file path=[Content_Types].xml><?xml version="1.0" encoding="utf-8"?>
<Types xmlns="http://schemas.openxmlformats.org/package/2006/content-types">
  <Default Extension="1" ContentType="image/jpe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326" r:id="rId4"/>
    <p:sldId id="259" r:id="rId5"/>
    <p:sldId id="260" r:id="rId6"/>
    <p:sldId id="263" r:id="rId7"/>
    <p:sldId id="277" r:id="rId8"/>
    <p:sldId id="274" r:id="rId9"/>
    <p:sldId id="309" r:id="rId10"/>
    <p:sldId id="281" r:id="rId11"/>
    <p:sldId id="324" r:id="rId12"/>
    <p:sldId id="311" r:id="rId13"/>
    <p:sldId id="282" r:id="rId14"/>
    <p:sldId id="312" r:id="rId15"/>
    <p:sldId id="313" r:id="rId16"/>
    <p:sldId id="314" r:id="rId17"/>
    <p:sldId id="325" r:id="rId18"/>
    <p:sldId id="290" r:id="rId19"/>
    <p:sldId id="321" r:id="rId20"/>
    <p:sldId id="315" r:id="rId21"/>
    <p:sldId id="272" r:id="rId22"/>
    <p:sldId id="323" r:id="rId23"/>
    <p:sldId id="316" r:id="rId24"/>
    <p:sldId id="270" r:id="rId25"/>
    <p:sldId id="287" r:id="rId26"/>
    <p:sldId id="320" r:id="rId27"/>
    <p:sldId id="289" r:id="rId28"/>
    <p:sldId id="273" r:id="rId29"/>
    <p:sldId id="286" r:id="rId30"/>
    <p:sldId id="288" r:id="rId31"/>
    <p:sldId id="308" r:id="rId32"/>
    <p:sldId id="327" r:id="rId33"/>
    <p:sldId id="269" r:id="rId3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5"/>
    <a:srgbClr val="E0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18" autoAdjust="0"/>
    <p:restoredTop sz="63650" autoAdjust="0"/>
  </p:normalViewPr>
  <p:slideViewPr>
    <p:cSldViewPr snapToGrid="0">
      <p:cViewPr varScale="1">
        <p:scale>
          <a:sx n="79" d="100"/>
          <a:sy n="79" d="100"/>
        </p:scale>
        <p:origin x="141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6"/>
    </p:cViewPr>
  </p:sorterViewPr>
  <p:notesViewPr>
    <p:cSldViewPr snapToGrid="0">
      <p:cViewPr varScale="1">
        <p:scale>
          <a:sx n="99" d="100"/>
          <a:sy n="99" d="100"/>
        </p:scale>
        <p:origin x="166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diagrams/_rels/data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A8CDB-CF6E-408F-A052-97F00E075A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613DEC-BD08-4708-9B15-D2F4B0DB0B50}">
      <dgm:prSet/>
      <dgm:spPr/>
      <dgm:t>
        <a:bodyPr/>
        <a:lstStyle/>
        <a:p>
          <a:r>
            <a:rPr lang="en-US" dirty="0"/>
            <a:t>The Home4All program is designed to assist individuals with low incomes in becoming homeowners by providing </a:t>
          </a:r>
          <a:r>
            <a:rPr lang="en-US" b="1" dirty="0"/>
            <a:t>up to $25,000 </a:t>
          </a:r>
          <a:r>
            <a:rPr lang="en-US" dirty="0"/>
            <a:t>for:</a:t>
          </a:r>
        </a:p>
      </dgm:t>
    </dgm:pt>
    <dgm:pt modelId="{A48A6F23-DC2A-49FD-8CDF-AFFCD714FA1A}" type="parTrans" cxnId="{E77EEFA6-62CE-486C-BCC8-F5CF0701CF9B}">
      <dgm:prSet/>
      <dgm:spPr/>
      <dgm:t>
        <a:bodyPr/>
        <a:lstStyle/>
        <a:p>
          <a:endParaRPr lang="en-US"/>
        </a:p>
      </dgm:t>
    </dgm:pt>
    <dgm:pt modelId="{07DC8864-55BE-4A7A-8284-0D6D3D554575}" type="sibTrans" cxnId="{E77EEFA6-62CE-486C-BCC8-F5CF0701CF9B}">
      <dgm:prSet/>
      <dgm:spPr/>
      <dgm:t>
        <a:bodyPr/>
        <a:lstStyle/>
        <a:p>
          <a:endParaRPr lang="en-US"/>
        </a:p>
      </dgm:t>
    </dgm:pt>
    <dgm:pt modelId="{3A5A9ECD-E925-4C2F-ABA7-36181B7DED2F}">
      <dgm:prSet custT="1"/>
      <dgm:spPr/>
      <dgm:t>
        <a:bodyPr/>
        <a:lstStyle/>
        <a:p>
          <a:r>
            <a:rPr lang="en-US" sz="3200" dirty="0"/>
            <a:t>down payment assistance</a:t>
          </a:r>
        </a:p>
      </dgm:t>
    </dgm:pt>
    <dgm:pt modelId="{D8A7BBBD-F639-410B-BDAD-8A94DF55BF35}" type="parTrans" cxnId="{D475558B-93F0-4CE1-93C2-458716F8BD3B}">
      <dgm:prSet/>
      <dgm:spPr/>
      <dgm:t>
        <a:bodyPr/>
        <a:lstStyle/>
        <a:p>
          <a:endParaRPr lang="en-US"/>
        </a:p>
      </dgm:t>
    </dgm:pt>
    <dgm:pt modelId="{D6DB4154-B14C-4E21-90D3-71C0798F9C66}" type="sibTrans" cxnId="{D475558B-93F0-4CE1-93C2-458716F8BD3B}">
      <dgm:prSet/>
      <dgm:spPr/>
      <dgm:t>
        <a:bodyPr/>
        <a:lstStyle/>
        <a:p>
          <a:endParaRPr lang="en-US"/>
        </a:p>
      </dgm:t>
    </dgm:pt>
    <dgm:pt modelId="{BDFE6A00-B417-47B0-9F49-1809D511918B}">
      <dgm:prSet custT="1"/>
      <dgm:spPr/>
      <dgm:t>
        <a:bodyPr/>
        <a:lstStyle/>
        <a:p>
          <a:r>
            <a:rPr lang="en-US" sz="3200" dirty="0"/>
            <a:t>closing costs</a:t>
          </a:r>
        </a:p>
      </dgm:t>
    </dgm:pt>
    <dgm:pt modelId="{B09E4B0A-CE0E-440D-912A-1425F15D9CF3}" type="parTrans" cxnId="{F645892D-C545-4708-B75D-745D634C78A7}">
      <dgm:prSet/>
      <dgm:spPr/>
      <dgm:t>
        <a:bodyPr/>
        <a:lstStyle/>
        <a:p>
          <a:endParaRPr lang="en-US"/>
        </a:p>
      </dgm:t>
    </dgm:pt>
    <dgm:pt modelId="{663F095C-AF1B-43EE-9FF8-F1B1D86160DF}" type="sibTrans" cxnId="{F645892D-C545-4708-B75D-745D634C78A7}">
      <dgm:prSet/>
      <dgm:spPr/>
      <dgm:t>
        <a:bodyPr/>
        <a:lstStyle/>
        <a:p>
          <a:endParaRPr lang="en-US"/>
        </a:p>
      </dgm:t>
    </dgm:pt>
    <dgm:pt modelId="{3A33EDE5-F4B4-466D-B32D-3A03E16CFB68}">
      <dgm:prSet custT="1"/>
      <dgm:spPr/>
      <dgm:t>
        <a:bodyPr/>
        <a:lstStyle/>
        <a:p>
          <a:r>
            <a:rPr lang="en-US" sz="3200" dirty="0"/>
            <a:t>principal reduction</a:t>
          </a:r>
        </a:p>
      </dgm:t>
    </dgm:pt>
    <dgm:pt modelId="{424C2A93-C0C3-41DF-8128-B68E62B3E8CC}" type="parTrans" cxnId="{2392F386-8DA0-45AE-958B-1ACF0B919243}">
      <dgm:prSet/>
      <dgm:spPr/>
      <dgm:t>
        <a:bodyPr/>
        <a:lstStyle/>
        <a:p>
          <a:endParaRPr lang="en-US"/>
        </a:p>
      </dgm:t>
    </dgm:pt>
    <dgm:pt modelId="{5CDDD967-EE5B-4AE2-88BB-C39F99975CA5}" type="sibTrans" cxnId="{2392F386-8DA0-45AE-958B-1ACF0B919243}">
      <dgm:prSet/>
      <dgm:spPr/>
      <dgm:t>
        <a:bodyPr/>
        <a:lstStyle/>
        <a:p>
          <a:endParaRPr lang="en-US"/>
        </a:p>
      </dgm:t>
    </dgm:pt>
    <dgm:pt modelId="{5F630D00-AE43-47C0-B64B-E4EF42DA585C}">
      <dgm:prSet custT="1"/>
      <dgm:spPr/>
      <dgm:t>
        <a:bodyPr/>
        <a:lstStyle/>
        <a:p>
          <a:r>
            <a:rPr lang="en-US" sz="3200" dirty="0"/>
            <a:t>housing counseling services</a:t>
          </a:r>
        </a:p>
      </dgm:t>
    </dgm:pt>
    <dgm:pt modelId="{D076B160-A146-467F-9237-CCECD929DC24}" type="parTrans" cxnId="{05A264D2-F378-416A-981A-EE524A4D0AD8}">
      <dgm:prSet/>
      <dgm:spPr/>
      <dgm:t>
        <a:bodyPr/>
        <a:lstStyle/>
        <a:p>
          <a:endParaRPr lang="en-US"/>
        </a:p>
      </dgm:t>
    </dgm:pt>
    <dgm:pt modelId="{BCE77107-0BA9-4DC3-B6CE-E6AFCEAB24DA}" type="sibTrans" cxnId="{05A264D2-F378-416A-981A-EE524A4D0AD8}">
      <dgm:prSet/>
      <dgm:spPr/>
      <dgm:t>
        <a:bodyPr/>
        <a:lstStyle/>
        <a:p>
          <a:endParaRPr lang="en-US"/>
        </a:p>
      </dgm:t>
    </dgm:pt>
    <dgm:pt modelId="{98437BFD-C127-474C-8087-9E7313AEABC4}" type="pres">
      <dgm:prSet presAssocID="{283A8CDB-CF6E-408F-A052-97F00E075A1C}" presName="linear" presStyleCnt="0">
        <dgm:presLayoutVars>
          <dgm:animLvl val="lvl"/>
          <dgm:resizeHandles val="exact"/>
        </dgm:presLayoutVars>
      </dgm:prSet>
      <dgm:spPr/>
    </dgm:pt>
    <dgm:pt modelId="{2396CC73-5905-4D78-9D1A-9D70866BDD57}" type="pres">
      <dgm:prSet presAssocID="{B8613DEC-BD08-4708-9B15-D2F4B0DB0B50}" presName="parentText" presStyleLbl="node1" presStyleIdx="0" presStyleCnt="1">
        <dgm:presLayoutVars>
          <dgm:chMax val="0"/>
          <dgm:bulletEnabled val="1"/>
        </dgm:presLayoutVars>
      </dgm:prSet>
      <dgm:spPr/>
    </dgm:pt>
    <dgm:pt modelId="{AE8C2889-BCC3-4963-A9C6-88CD850F78D5}" type="pres">
      <dgm:prSet presAssocID="{B8613DEC-BD08-4708-9B15-D2F4B0DB0B50}" presName="childText" presStyleLbl="revTx" presStyleIdx="0" presStyleCnt="1">
        <dgm:presLayoutVars>
          <dgm:bulletEnabled val="1"/>
        </dgm:presLayoutVars>
      </dgm:prSet>
      <dgm:spPr/>
    </dgm:pt>
  </dgm:ptLst>
  <dgm:cxnLst>
    <dgm:cxn modelId="{0FDE141A-F787-4522-A53C-CB78DC198EB3}" type="presOf" srcId="{3A5A9ECD-E925-4C2F-ABA7-36181B7DED2F}" destId="{AE8C2889-BCC3-4963-A9C6-88CD850F78D5}" srcOrd="0" destOrd="0" presId="urn:microsoft.com/office/officeart/2005/8/layout/vList2"/>
    <dgm:cxn modelId="{F645892D-C545-4708-B75D-745D634C78A7}" srcId="{B8613DEC-BD08-4708-9B15-D2F4B0DB0B50}" destId="{BDFE6A00-B417-47B0-9F49-1809D511918B}" srcOrd="1" destOrd="0" parTransId="{B09E4B0A-CE0E-440D-912A-1425F15D9CF3}" sibTransId="{663F095C-AF1B-43EE-9FF8-F1B1D86160DF}"/>
    <dgm:cxn modelId="{2392F386-8DA0-45AE-958B-1ACF0B919243}" srcId="{B8613DEC-BD08-4708-9B15-D2F4B0DB0B50}" destId="{3A33EDE5-F4B4-466D-B32D-3A03E16CFB68}" srcOrd="2" destOrd="0" parTransId="{424C2A93-C0C3-41DF-8128-B68E62B3E8CC}" sibTransId="{5CDDD967-EE5B-4AE2-88BB-C39F99975CA5}"/>
    <dgm:cxn modelId="{D475558B-93F0-4CE1-93C2-458716F8BD3B}" srcId="{B8613DEC-BD08-4708-9B15-D2F4B0DB0B50}" destId="{3A5A9ECD-E925-4C2F-ABA7-36181B7DED2F}" srcOrd="0" destOrd="0" parTransId="{D8A7BBBD-F639-410B-BDAD-8A94DF55BF35}" sibTransId="{D6DB4154-B14C-4E21-90D3-71C0798F9C66}"/>
    <dgm:cxn modelId="{4D7DAB8F-C0BB-41BA-8075-14846F5F9EAD}" type="presOf" srcId="{283A8CDB-CF6E-408F-A052-97F00E075A1C}" destId="{98437BFD-C127-474C-8087-9E7313AEABC4}" srcOrd="0" destOrd="0" presId="urn:microsoft.com/office/officeart/2005/8/layout/vList2"/>
    <dgm:cxn modelId="{E77EEFA6-62CE-486C-BCC8-F5CF0701CF9B}" srcId="{283A8CDB-CF6E-408F-A052-97F00E075A1C}" destId="{B8613DEC-BD08-4708-9B15-D2F4B0DB0B50}" srcOrd="0" destOrd="0" parTransId="{A48A6F23-DC2A-49FD-8CDF-AFFCD714FA1A}" sibTransId="{07DC8864-55BE-4A7A-8284-0D6D3D554575}"/>
    <dgm:cxn modelId="{0F78E9B6-4642-4C80-A28A-5908D1EF54EB}" type="presOf" srcId="{3A33EDE5-F4B4-466D-B32D-3A03E16CFB68}" destId="{AE8C2889-BCC3-4963-A9C6-88CD850F78D5}" srcOrd="0" destOrd="2" presId="urn:microsoft.com/office/officeart/2005/8/layout/vList2"/>
    <dgm:cxn modelId="{AD83CDC6-07DE-425A-9C33-EEE159879732}" type="presOf" srcId="{5F630D00-AE43-47C0-B64B-E4EF42DA585C}" destId="{AE8C2889-BCC3-4963-A9C6-88CD850F78D5}" srcOrd="0" destOrd="3" presId="urn:microsoft.com/office/officeart/2005/8/layout/vList2"/>
    <dgm:cxn modelId="{96F1CEC9-DE28-4BBB-8409-A5FBE71B45B6}" type="presOf" srcId="{B8613DEC-BD08-4708-9B15-D2F4B0DB0B50}" destId="{2396CC73-5905-4D78-9D1A-9D70866BDD57}" srcOrd="0" destOrd="0" presId="urn:microsoft.com/office/officeart/2005/8/layout/vList2"/>
    <dgm:cxn modelId="{05A264D2-F378-416A-981A-EE524A4D0AD8}" srcId="{B8613DEC-BD08-4708-9B15-D2F4B0DB0B50}" destId="{5F630D00-AE43-47C0-B64B-E4EF42DA585C}" srcOrd="3" destOrd="0" parTransId="{D076B160-A146-467F-9237-CCECD929DC24}" sibTransId="{BCE77107-0BA9-4DC3-B6CE-E6AFCEAB24DA}"/>
    <dgm:cxn modelId="{8360CBDD-0E60-43CD-A9A3-49DB9352F476}" type="presOf" srcId="{BDFE6A00-B417-47B0-9F49-1809D511918B}" destId="{AE8C2889-BCC3-4963-A9C6-88CD850F78D5}" srcOrd="0" destOrd="1" presId="urn:microsoft.com/office/officeart/2005/8/layout/vList2"/>
    <dgm:cxn modelId="{025EA8AE-04EF-4676-B277-82696FAD8DE7}" type="presParOf" srcId="{98437BFD-C127-474C-8087-9E7313AEABC4}" destId="{2396CC73-5905-4D78-9D1A-9D70866BDD57}" srcOrd="0" destOrd="0" presId="urn:microsoft.com/office/officeart/2005/8/layout/vList2"/>
    <dgm:cxn modelId="{B725F0E8-54FF-4FC3-893C-EF8E91C86468}" type="presParOf" srcId="{98437BFD-C127-474C-8087-9E7313AEABC4}" destId="{AE8C2889-BCC3-4963-A9C6-88CD850F78D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E6644D-280F-4B92-82BC-480795BC7D1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AA772DB-7C08-49EA-90F2-57F85BB71036}">
      <dgm:prSet/>
      <dgm:spPr/>
      <dgm:t>
        <a:bodyPr/>
        <a:lstStyle/>
        <a:p>
          <a:pPr>
            <a:lnSpc>
              <a:spcPct val="100000"/>
            </a:lnSpc>
          </a:pPr>
          <a:r>
            <a:rPr lang="en-US"/>
            <a:t>The Home4All Lender Acknowledgement Agreement is required.</a:t>
          </a:r>
        </a:p>
      </dgm:t>
    </dgm:pt>
    <dgm:pt modelId="{371D3F0E-1C96-4869-97F0-F193B8799020}" type="parTrans" cxnId="{9CBDFDDB-111D-4803-BD27-7A07B1FBC94D}">
      <dgm:prSet/>
      <dgm:spPr/>
      <dgm:t>
        <a:bodyPr/>
        <a:lstStyle/>
        <a:p>
          <a:endParaRPr lang="en-US"/>
        </a:p>
      </dgm:t>
    </dgm:pt>
    <dgm:pt modelId="{75625A3E-7D7C-4C45-BA97-09B6ACBA454F}" type="sibTrans" cxnId="{9CBDFDDB-111D-4803-BD27-7A07B1FBC94D}">
      <dgm:prSet/>
      <dgm:spPr/>
      <dgm:t>
        <a:bodyPr/>
        <a:lstStyle/>
        <a:p>
          <a:endParaRPr lang="en-US"/>
        </a:p>
      </dgm:t>
    </dgm:pt>
    <dgm:pt modelId="{CF68B852-C664-4C85-BDEC-930006C82EB2}">
      <dgm:prSet/>
      <dgm:spPr/>
      <dgm:t>
        <a:bodyPr/>
        <a:lstStyle/>
        <a:p>
          <a:pPr>
            <a:lnSpc>
              <a:spcPct val="100000"/>
            </a:lnSpc>
          </a:pPr>
          <a:r>
            <a:rPr lang="en-US"/>
            <a:t>To qualify under the program, each mortgage loan must be insured or guaranteed, depending upon the loan type by either FHA, VA, RD or a Fannie Mae or Freddie Mac 30-year conventional loan private mortgage Insurance provider.</a:t>
          </a:r>
        </a:p>
      </dgm:t>
    </dgm:pt>
    <dgm:pt modelId="{B40F3EC5-F27F-4A80-BC1C-7ABDC6D56CC9}" type="parTrans" cxnId="{443ED840-6012-4774-A664-FF177DF36897}">
      <dgm:prSet/>
      <dgm:spPr/>
      <dgm:t>
        <a:bodyPr/>
        <a:lstStyle/>
        <a:p>
          <a:endParaRPr lang="en-US"/>
        </a:p>
      </dgm:t>
    </dgm:pt>
    <dgm:pt modelId="{B083BD27-2387-4A2B-8EB0-B5B172DA90D5}" type="sibTrans" cxnId="{443ED840-6012-4774-A664-FF177DF36897}">
      <dgm:prSet/>
      <dgm:spPr/>
      <dgm:t>
        <a:bodyPr/>
        <a:lstStyle/>
        <a:p>
          <a:endParaRPr lang="en-US"/>
        </a:p>
      </dgm:t>
    </dgm:pt>
    <dgm:pt modelId="{4971C0EF-5819-4DC6-AA7F-B701253E0991}">
      <dgm:prSet/>
      <dgm:spPr/>
      <dgm:t>
        <a:bodyPr/>
        <a:lstStyle/>
        <a:p>
          <a:pPr>
            <a:lnSpc>
              <a:spcPct val="100000"/>
            </a:lnSpc>
          </a:pPr>
          <a:r>
            <a:rPr lang="en-US"/>
            <a:t>The mortgage loan must be for the permanent financing of a residence located within the State of MS that is being purchased or constructed by or on behalf of an eligible borrower and that will remain an owner-occupied residence for the life of the loan until sold or refinanced into a secondary market rate loan.</a:t>
          </a:r>
        </a:p>
      </dgm:t>
    </dgm:pt>
    <dgm:pt modelId="{3CF6585A-F35C-4D6D-90D2-943B5A37A338}" type="parTrans" cxnId="{F474BBCB-9C2C-4B67-9B2E-A0AD4033F58C}">
      <dgm:prSet/>
      <dgm:spPr/>
      <dgm:t>
        <a:bodyPr/>
        <a:lstStyle/>
        <a:p>
          <a:endParaRPr lang="en-US"/>
        </a:p>
      </dgm:t>
    </dgm:pt>
    <dgm:pt modelId="{6DC27422-43DE-4951-BDF8-62CD6D8C2614}" type="sibTrans" cxnId="{F474BBCB-9C2C-4B67-9B2E-A0AD4033F58C}">
      <dgm:prSet/>
      <dgm:spPr/>
      <dgm:t>
        <a:bodyPr/>
        <a:lstStyle/>
        <a:p>
          <a:endParaRPr lang="en-US"/>
        </a:p>
      </dgm:t>
    </dgm:pt>
    <dgm:pt modelId="{9FAEADD8-79F8-48F8-B316-E5B3BAEA41DE}" type="pres">
      <dgm:prSet presAssocID="{75E6644D-280F-4B92-82BC-480795BC7D17}" presName="root" presStyleCnt="0">
        <dgm:presLayoutVars>
          <dgm:dir/>
          <dgm:resizeHandles val="exact"/>
        </dgm:presLayoutVars>
      </dgm:prSet>
      <dgm:spPr/>
    </dgm:pt>
    <dgm:pt modelId="{1DCD0697-A7B4-4557-8C7C-546F6A21DB02}" type="pres">
      <dgm:prSet presAssocID="{DAA772DB-7C08-49EA-90F2-57F85BB71036}" presName="compNode" presStyleCnt="0"/>
      <dgm:spPr/>
    </dgm:pt>
    <dgm:pt modelId="{67C35D37-C382-45F6-8F64-18193089A583}" type="pres">
      <dgm:prSet presAssocID="{DAA772DB-7C08-49EA-90F2-57F85BB7103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58FD5C74-AB38-481A-A6AF-F66797CFFEFD}" type="pres">
      <dgm:prSet presAssocID="{DAA772DB-7C08-49EA-90F2-57F85BB71036}" presName="spaceRect" presStyleCnt="0"/>
      <dgm:spPr/>
    </dgm:pt>
    <dgm:pt modelId="{28B41B03-362B-45A4-B1BA-A63F7A44A666}" type="pres">
      <dgm:prSet presAssocID="{DAA772DB-7C08-49EA-90F2-57F85BB71036}" presName="textRect" presStyleLbl="revTx" presStyleIdx="0" presStyleCnt="3">
        <dgm:presLayoutVars>
          <dgm:chMax val="1"/>
          <dgm:chPref val="1"/>
        </dgm:presLayoutVars>
      </dgm:prSet>
      <dgm:spPr/>
    </dgm:pt>
    <dgm:pt modelId="{A5151902-7EE8-45B7-9618-7F7C2E76C98F}" type="pres">
      <dgm:prSet presAssocID="{75625A3E-7D7C-4C45-BA97-09B6ACBA454F}" presName="sibTrans" presStyleCnt="0"/>
      <dgm:spPr/>
    </dgm:pt>
    <dgm:pt modelId="{C640702A-A542-4BD0-B375-32EE00B59563}" type="pres">
      <dgm:prSet presAssocID="{CF68B852-C664-4C85-BDEC-930006C82EB2}" presName="compNode" presStyleCnt="0"/>
      <dgm:spPr/>
    </dgm:pt>
    <dgm:pt modelId="{8990BB2F-0B13-4181-B8D8-C560E7FD53D8}" type="pres">
      <dgm:prSet presAssocID="{CF68B852-C664-4C85-BDEC-930006C82E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5F270A8A-BE83-4C9E-8EEF-A3E6CBB0E690}" type="pres">
      <dgm:prSet presAssocID="{CF68B852-C664-4C85-BDEC-930006C82EB2}" presName="spaceRect" presStyleCnt="0"/>
      <dgm:spPr/>
    </dgm:pt>
    <dgm:pt modelId="{52BC6B56-C992-4C38-A208-3B50AA41A08F}" type="pres">
      <dgm:prSet presAssocID="{CF68B852-C664-4C85-BDEC-930006C82EB2}" presName="textRect" presStyleLbl="revTx" presStyleIdx="1" presStyleCnt="3">
        <dgm:presLayoutVars>
          <dgm:chMax val="1"/>
          <dgm:chPref val="1"/>
        </dgm:presLayoutVars>
      </dgm:prSet>
      <dgm:spPr/>
    </dgm:pt>
    <dgm:pt modelId="{3A892893-63EA-4400-94C8-F35DBD6AA4A9}" type="pres">
      <dgm:prSet presAssocID="{B083BD27-2387-4A2B-8EB0-B5B172DA90D5}" presName="sibTrans" presStyleCnt="0"/>
      <dgm:spPr/>
    </dgm:pt>
    <dgm:pt modelId="{E2101757-12DF-4964-8406-BA27A73CBC58}" type="pres">
      <dgm:prSet presAssocID="{4971C0EF-5819-4DC6-AA7F-B701253E0991}" presName="compNode" presStyleCnt="0"/>
      <dgm:spPr/>
    </dgm:pt>
    <dgm:pt modelId="{13A0BC90-4146-443D-9A35-C00DFD626E45}" type="pres">
      <dgm:prSet presAssocID="{4971C0EF-5819-4DC6-AA7F-B701253E09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urban scene"/>
        </a:ext>
      </dgm:extLst>
    </dgm:pt>
    <dgm:pt modelId="{09B4BDFA-D5AD-45D3-941E-D4595BAF8904}" type="pres">
      <dgm:prSet presAssocID="{4971C0EF-5819-4DC6-AA7F-B701253E0991}" presName="spaceRect" presStyleCnt="0"/>
      <dgm:spPr/>
    </dgm:pt>
    <dgm:pt modelId="{6995A209-0752-4AC1-B1ED-4749BCE727B1}" type="pres">
      <dgm:prSet presAssocID="{4971C0EF-5819-4DC6-AA7F-B701253E0991}" presName="textRect" presStyleLbl="revTx" presStyleIdx="2" presStyleCnt="3">
        <dgm:presLayoutVars>
          <dgm:chMax val="1"/>
          <dgm:chPref val="1"/>
        </dgm:presLayoutVars>
      </dgm:prSet>
      <dgm:spPr/>
    </dgm:pt>
  </dgm:ptLst>
  <dgm:cxnLst>
    <dgm:cxn modelId="{9D324335-F18C-4725-B369-2B0E2C04621A}" type="presOf" srcId="{CF68B852-C664-4C85-BDEC-930006C82EB2}" destId="{52BC6B56-C992-4C38-A208-3B50AA41A08F}" srcOrd="0" destOrd="0" presId="urn:microsoft.com/office/officeart/2018/2/layout/IconLabelList"/>
    <dgm:cxn modelId="{443ED840-6012-4774-A664-FF177DF36897}" srcId="{75E6644D-280F-4B92-82BC-480795BC7D17}" destId="{CF68B852-C664-4C85-BDEC-930006C82EB2}" srcOrd="1" destOrd="0" parTransId="{B40F3EC5-F27F-4A80-BC1C-7ABDC6D56CC9}" sibTransId="{B083BD27-2387-4A2B-8EB0-B5B172DA90D5}"/>
    <dgm:cxn modelId="{3280BF6B-EECC-4928-91CB-ED401E7FAC67}" type="presOf" srcId="{75E6644D-280F-4B92-82BC-480795BC7D17}" destId="{9FAEADD8-79F8-48F8-B316-E5B3BAEA41DE}" srcOrd="0" destOrd="0" presId="urn:microsoft.com/office/officeart/2018/2/layout/IconLabelList"/>
    <dgm:cxn modelId="{83C7BF71-3094-4EC2-8221-C8FC4C46062F}" type="presOf" srcId="{DAA772DB-7C08-49EA-90F2-57F85BB71036}" destId="{28B41B03-362B-45A4-B1BA-A63F7A44A666}" srcOrd="0" destOrd="0" presId="urn:microsoft.com/office/officeart/2018/2/layout/IconLabelList"/>
    <dgm:cxn modelId="{F474BBCB-9C2C-4B67-9B2E-A0AD4033F58C}" srcId="{75E6644D-280F-4B92-82BC-480795BC7D17}" destId="{4971C0EF-5819-4DC6-AA7F-B701253E0991}" srcOrd="2" destOrd="0" parTransId="{3CF6585A-F35C-4D6D-90D2-943B5A37A338}" sibTransId="{6DC27422-43DE-4951-BDF8-62CD6D8C2614}"/>
    <dgm:cxn modelId="{9CBDFDDB-111D-4803-BD27-7A07B1FBC94D}" srcId="{75E6644D-280F-4B92-82BC-480795BC7D17}" destId="{DAA772DB-7C08-49EA-90F2-57F85BB71036}" srcOrd="0" destOrd="0" parTransId="{371D3F0E-1C96-4869-97F0-F193B8799020}" sibTransId="{75625A3E-7D7C-4C45-BA97-09B6ACBA454F}"/>
    <dgm:cxn modelId="{E6188DFE-F7E0-48B6-99F9-5841EAD4278E}" type="presOf" srcId="{4971C0EF-5819-4DC6-AA7F-B701253E0991}" destId="{6995A209-0752-4AC1-B1ED-4749BCE727B1}" srcOrd="0" destOrd="0" presId="urn:microsoft.com/office/officeart/2018/2/layout/IconLabelList"/>
    <dgm:cxn modelId="{7146787D-2AE5-473B-B6C3-FD285C8A3D42}" type="presParOf" srcId="{9FAEADD8-79F8-48F8-B316-E5B3BAEA41DE}" destId="{1DCD0697-A7B4-4557-8C7C-546F6A21DB02}" srcOrd="0" destOrd="0" presId="urn:microsoft.com/office/officeart/2018/2/layout/IconLabelList"/>
    <dgm:cxn modelId="{50B68ABE-A3D4-486E-85B3-312B1E40067E}" type="presParOf" srcId="{1DCD0697-A7B4-4557-8C7C-546F6A21DB02}" destId="{67C35D37-C382-45F6-8F64-18193089A583}" srcOrd="0" destOrd="0" presId="urn:microsoft.com/office/officeart/2018/2/layout/IconLabelList"/>
    <dgm:cxn modelId="{31AC3796-36AF-4FF8-AC61-41C4AB6BA151}" type="presParOf" srcId="{1DCD0697-A7B4-4557-8C7C-546F6A21DB02}" destId="{58FD5C74-AB38-481A-A6AF-F66797CFFEFD}" srcOrd="1" destOrd="0" presId="urn:microsoft.com/office/officeart/2018/2/layout/IconLabelList"/>
    <dgm:cxn modelId="{A7966C24-E68E-4EA3-BDB9-F7514FD1D721}" type="presParOf" srcId="{1DCD0697-A7B4-4557-8C7C-546F6A21DB02}" destId="{28B41B03-362B-45A4-B1BA-A63F7A44A666}" srcOrd="2" destOrd="0" presId="urn:microsoft.com/office/officeart/2018/2/layout/IconLabelList"/>
    <dgm:cxn modelId="{0E43EC5C-2FD9-4DC5-A249-786A26829C8C}" type="presParOf" srcId="{9FAEADD8-79F8-48F8-B316-E5B3BAEA41DE}" destId="{A5151902-7EE8-45B7-9618-7F7C2E76C98F}" srcOrd="1" destOrd="0" presId="urn:microsoft.com/office/officeart/2018/2/layout/IconLabelList"/>
    <dgm:cxn modelId="{BC812093-252D-4F9E-BFFA-36A58AF2E824}" type="presParOf" srcId="{9FAEADD8-79F8-48F8-B316-E5B3BAEA41DE}" destId="{C640702A-A542-4BD0-B375-32EE00B59563}" srcOrd="2" destOrd="0" presId="urn:microsoft.com/office/officeart/2018/2/layout/IconLabelList"/>
    <dgm:cxn modelId="{40D825B3-7FAA-4A82-A1AD-9EFDF82E80D0}" type="presParOf" srcId="{C640702A-A542-4BD0-B375-32EE00B59563}" destId="{8990BB2F-0B13-4181-B8D8-C560E7FD53D8}" srcOrd="0" destOrd="0" presId="urn:microsoft.com/office/officeart/2018/2/layout/IconLabelList"/>
    <dgm:cxn modelId="{44B166F6-1446-4315-9289-B047E60B0761}" type="presParOf" srcId="{C640702A-A542-4BD0-B375-32EE00B59563}" destId="{5F270A8A-BE83-4C9E-8EEF-A3E6CBB0E690}" srcOrd="1" destOrd="0" presId="urn:microsoft.com/office/officeart/2018/2/layout/IconLabelList"/>
    <dgm:cxn modelId="{694DF836-2BB1-4EE7-9B78-FC51523F7D1F}" type="presParOf" srcId="{C640702A-A542-4BD0-B375-32EE00B59563}" destId="{52BC6B56-C992-4C38-A208-3B50AA41A08F}" srcOrd="2" destOrd="0" presId="urn:microsoft.com/office/officeart/2018/2/layout/IconLabelList"/>
    <dgm:cxn modelId="{93F753BE-F3DF-4415-9A6E-3F25F67FFD6C}" type="presParOf" srcId="{9FAEADD8-79F8-48F8-B316-E5B3BAEA41DE}" destId="{3A892893-63EA-4400-94C8-F35DBD6AA4A9}" srcOrd="3" destOrd="0" presId="urn:microsoft.com/office/officeart/2018/2/layout/IconLabelList"/>
    <dgm:cxn modelId="{01B3576D-DB4A-4FA6-BED6-971D6E9D154B}" type="presParOf" srcId="{9FAEADD8-79F8-48F8-B316-E5B3BAEA41DE}" destId="{E2101757-12DF-4964-8406-BA27A73CBC58}" srcOrd="4" destOrd="0" presId="urn:microsoft.com/office/officeart/2018/2/layout/IconLabelList"/>
    <dgm:cxn modelId="{6B5AD5CC-18AB-4048-9592-259237198170}" type="presParOf" srcId="{E2101757-12DF-4964-8406-BA27A73CBC58}" destId="{13A0BC90-4146-443D-9A35-C00DFD626E45}" srcOrd="0" destOrd="0" presId="urn:microsoft.com/office/officeart/2018/2/layout/IconLabelList"/>
    <dgm:cxn modelId="{C95A1570-53A9-45B2-BDF7-9255A3D2B9BF}" type="presParOf" srcId="{E2101757-12DF-4964-8406-BA27A73CBC58}" destId="{09B4BDFA-D5AD-45D3-941E-D4595BAF8904}" srcOrd="1" destOrd="0" presId="urn:microsoft.com/office/officeart/2018/2/layout/IconLabelList"/>
    <dgm:cxn modelId="{D1A2BEC2-0F43-4761-B767-F25C1D02B49A}" type="presParOf" srcId="{E2101757-12DF-4964-8406-BA27A73CBC58}" destId="{6995A209-0752-4AC1-B1ED-4749BCE727B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92078B-F8D9-4B45-A8B2-7AFF2A1557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392D98-3C88-414A-B547-63E2FC123A19}">
      <dgm:prSet/>
      <dgm:spPr/>
      <dgm:t>
        <a:bodyPr/>
        <a:lstStyle/>
        <a:p>
          <a:pPr>
            <a:lnSpc>
              <a:spcPct val="100000"/>
            </a:lnSpc>
          </a:pPr>
          <a:r>
            <a:rPr lang="en-US" dirty="0"/>
            <a:t>Process starts once the homebuyer has identified the eligible property.</a:t>
          </a:r>
        </a:p>
      </dgm:t>
    </dgm:pt>
    <dgm:pt modelId="{FBF4398E-DB9B-43C8-9DBD-9DC6868E0BF6}" type="parTrans" cxnId="{6F5DD112-7C77-4D1F-91AB-F76E23D2FCC1}">
      <dgm:prSet/>
      <dgm:spPr/>
      <dgm:t>
        <a:bodyPr/>
        <a:lstStyle/>
        <a:p>
          <a:endParaRPr lang="en-US"/>
        </a:p>
      </dgm:t>
    </dgm:pt>
    <dgm:pt modelId="{62FEE965-9B7F-4516-8117-095FE4A81C4D}" type="sibTrans" cxnId="{6F5DD112-7C77-4D1F-91AB-F76E23D2FCC1}">
      <dgm:prSet/>
      <dgm:spPr/>
      <dgm:t>
        <a:bodyPr/>
        <a:lstStyle/>
        <a:p>
          <a:endParaRPr lang="en-US"/>
        </a:p>
      </dgm:t>
    </dgm:pt>
    <dgm:pt modelId="{BC70DC74-E9D6-46F9-B1FB-86E8B5B94430}">
      <dgm:prSet/>
      <dgm:spPr/>
      <dgm:t>
        <a:bodyPr/>
        <a:lstStyle/>
        <a:p>
          <a:pPr>
            <a:lnSpc>
              <a:spcPct val="100000"/>
            </a:lnSpc>
          </a:pPr>
          <a:r>
            <a:rPr lang="en-US"/>
            <a:t>– Not subject to Section 58.5</a:t>
          </a:r>
        </a:p>
      </dgm:t>
    </dgm:pt>
    <dgm:pt modelId="{8E061A4B-1194-4040-AC7B-D767FEE60B9C}" type="parTrans" cxnId="{B4B1C0A9-2D00-417E-900A-505C4FCD6302}">
      <dgm:prSet/>
      <dgm:spPr/>
      <dgm:t>
        <a:bodyPr/>
        <a:lstStyle/>
        <a:p>
          <a:endParaRPr lang="en-US"/>
        </a:p>
      </dgm:t>
    </dgm:pt>
    <dgm:pt modelId="{D93A3579-8D11-4309-9388-C45382180F93}" type="sibTrans" cxnId="{B4B1C0A9-2D00-417E-900A-505C4FCD6302}">
      <dgm:prSet/>
      <dgm:spPr/>
      <dgm:t>
        <a:bodyPr/>
        <a:lstStyle/>
        <a:p>
          <a:endParaRPr lang="en-US"/>
        </a:p>
      </dgm:t>
    </dgm:pt>
    <dgm:pt modelId="{B2719778-E4ED-4A08-89E7-C3BAFAE1C537}">
      <dgm:prSet/>
      <dgm:spPr/>
      <dgm:t>
        <a:bodyPr/>
        <a:lstStyle/>
        <a:p>
          <a:pPr>
            <a:lnSpc>
              <a:spcPct val="100000"/>
            </a:lnSpc>
          </a:pPr>
          <a:r>
            <a:rPr lang="en-US" dirty="0"/>
            <a:t>Airport Runway Clear Zones and Accident  Potential Zones 24 CFR Part 51 Subpart D</a:t>
          </a:r>
        </a:p>
      </dgm:t>
    </dgm:pt>
    <dgm:pt modelId="{B01F5443-1663-4BED-86E5-279634AE581B}" type="parTrans" cxnId="{589913D6-6EB4-46FF-B3B3-444666BBB6E3}">
      <dgm:prSet/>
      <dgm:spPr/>
      <dgm:t>
        <a:bodyPr/>
        <a:lstStyle/>
        <a:p>
          <a:endParaRPr lang="en-US"/>
        </a:p>
      </dgm:t>
    </dgm:pt>
    <dgm:pt modelId="{7383CD54-CC2B-4173-B873-11423F0B5F96}" type="sibTrans" cxnId="{589913D6-6EB4-46FF-B3B3-444666BBB6E3}">
      <dgm:prSet/>
      <dgm:spPr/>
      <dgm:t>
        <a:bodyPr/>
        <a:lstStyle/>
        <a:p>
          <a:endParaRPr lang="en-US"/>
        </a:p>
      </dgm:t>
    </dgm:pt>
    <dgm:pt modelId="{CAB10548-921F-4EC3-BBDB-FFD5D9F7A5DC}">
      <dgm:prSet/>
      <dgm:spPr/>
      <dgm:t>
        <a:bodyPr/>
        <a:lstStyle/>
        <a:p>
          <a:pPr>
            <a:lnSpc>
              <a:spcPct val="100000"/>
            </a:lnSpc>
          </a:pPr>
          <a:r>
            <a:rPr lang="en-US"/>
            <a:t>Coastal Barrier Resources</a:t>
          </a:r>
        </a:p>
      </dgm:t>
    </dgm:pt>
    <dgm:pt modelId="{311E4F9D-42CA-4415-8539-2314AE2B252C}" type="parTrans" cxnId="{8D6F5AFB-E4FD-49D3-8261-F2F9F68AC518}">
      <dgm:prSet/>
      <dgm:spPr/>
      <dgm:t>
        <a:bodyPr/>
        <a:lstStyle/>
        <a:p>
          <a:endParaRPr lang="en-US"/>
        </a:p>
      </dgm:t>
    </dgm:pt>
    <dgm:pt modelId="{17D3F572-9BFB-4FEC-8DB1-3190FA77F2FE}" type="sibTrans" cxnId="{8D6F5AFB-E4FD-49D3-8261-F2F9F68AC518}">
      <dgm:prSet/>
      <dgm:spPr/>
      <dgm:t>
        <a:bodyPr/>
        <a:lstStyle/>
        <a:p>
          <a:endParaRPr lang="en-US"/>
        </a:p>
      </dgm:t>
    </dgm:pt>
    <dgm:pt modelId="{259CB67E-E38C-4451-8B0E-16323A6FD333}">
      <dgm:prSet/>
      <dgm:spPr/>
      <dgm:t>
        <a:bodyPr/>
        <a:lstStyle/>
        <a:p>
          <a:pPr>
            <a:lnSpc>
              <a:spcPct val="100000"/>
            </a:lnSpc>
          </a:pPr>
          <a:r>
            <a:rPr lang="en-US"/>
            <a:t>Flood Insurance</a:t>
          </a:r>
        </a:p>
      </dgm:t>
    </dgm:pt>
    <dgm:pt modelId="{50AF5099-53C7-4628-87FB-A80AADAF438F}" type="parTrans" cxnId="{C292F180-60AA-4735-9FE2-F2AAC91828AD}">
      <dgm:prSet/>
      <dgm:spPr/>
      <dgm:t>
        <a:bodyPr/>
        <a:lstStyle/>
        <a:p>
          <a:endParaRPr lang="en-US"/>
        </a:p>
      </dgm:t>
    </dgm:pt>
    <dgm:pt modelId="{9D2571F4-6C98-4D9E-B010-7F1F3396110A}" type="sibTrans" cxnId="{C292F180-60AA-4735-9FE2-F2AAC91828AD}">
      <dgm:prSet/>
      <dgm:spPr/>
      <dgm:t>
        <a:bodyPr/>
        <a:lstStyle/>
        <a:p>
          <a:endParaRPr lang="en-US"/>
        </a:p>
      </dgm:t>
    </dgm:pt>
    <dgm:pt modelId="{49FEE089-C4A3-4005-98A6-CD78C90AFEC3}">
      <dgm:prSet/>
      <dgm:spPr/>
      <dgm:t>
        <a:bodyPr/>
        <a:lstStyle/>
        <a:p>
          <a:pPr>
            <a:lnSpc>
              <a:spcPct val="100000"/>
            </a:lnSpc>
          </a:pPr>
          <a:r>
            <a:rPr lang="en-US"/>
            <a:t>Historic Preservation</a:t>
          </a:r>
        </a:p>
      </dgm:t>
    </dgm:pt>
    <dgm:pt modelId="{6D6F0161-B184-4232-B7FE-EFA86ACBC848}" type="parTrans" cxnId="{D9139BB0-8E72-461F-96BF-7AB6FFA3B37A}">
      <dgm:prSet/>
      <dgm:spPr/>
      <dgm:t>
        <a:bodyPr/>
        <a:lstStyle/>
        <a:p>
          <a:endParaRPr lang="en-US"/>
        </a:p>
      </dgm:t>
    </dgm:pt>
    <dgm:pt modelId="{43C3771C-B16F-4B43-8A43-067AC258B610}" type="sibTrans" cxnId="{D9139BB0-8E72-461F-96BF-7AB6FFA3B37A}">
      <dgm:prSet/>
      <dgm:spPr/>
      <dgm:t>
        <a:bodyPr/>
        <a:lstStyle/>
        <a:p>
          <a:endParaRPr lang="en-US"/>
        </a:p>
      </dgm:t>
    </dgm:pt>
    <dgm:pt modelId="{01ABB283-BE59-4F07-98A1-E3DDBDB12063}" type="pres">
      <dgm:prSet presAssocID="{8A92078B-F8D9-4B45-A8B2-7AFF2A155728}" presName="root" presStyleCnt="0">
        <dgm:presLayoutVars>
          <dgm:dir/>
          <dgm:resizeHandles val="exact"/>
        </dgm:presLayoutVars>
      </dgm:prSet>
      <dgm:spPr/>
    </dgm:pt>
    <dgm:pt modelId="{7F0170EA-B387-445E-9C35-80A5975CC1FB}" type="pres">
      <dgm:prSet presAssocID="{21392D98-3C88-414A-B547-63E2FC123A19}" presName="compNode" presStyleCnt="0"/>
      <dgm:spPr/>
    </dgm:pt>
    <dgm:pt modelId="{300544BF-58E9-4690-A912-922837EBAAD7}" type="pres">
      <dgm:prSet presAssocID="{21392D98-3C88-414A-B547-63E2FC123A19}" presName="bgRect" presStyleLbl="bgShp" presStyleIdx="0" presStyleCnt="6"/>
      <dgm:spPr/>
    </dgm:pt>
    <dgm:pt modelId="{ADE66509-E287-4D71-A278-3D37D1EFFD10}" type="pres">
      <dgm:prSet presAssocID="{21392D98-3C88-414A-B547-63E2FC123A1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rtgage"/>
        </a:ext>
      </dgm:extLst>
    </dgm:pt>
    <dgm:pt modelId="{B2CE4DB8-A4EB-49E2-A62C-6106D65DB5EC}" type="pres">
      <dgm:prSet presAssocID="{21392D98-3C88-414A-B547-63E2FC123A19}" presName="spaceRect" presStyleCnt="0"/>
      <dgm:spPr/>
    </dgm:pt>
    <dgm:pt modelId="{FF13358D-B10C-45EB-9C74-DE378CB73249}" type="pres">
      <dgm:prSet presAssocID="{21392D98-3C88-414A-B547-63E2FC123A19}" presName="parTx" presStyleLbl="revTx" presStyleIdx="0" presStyleCnt="6">
        <dgm:presLayoutVars>
          <dgm:chMax val="0"/>
          <dgm:chPref val="0"/>
        </dgm:presLayoutVars>
      </dgm:prSet>
      <dgm:spPr/>
    </dgm:pt>
    <dgm:pt modelId="{0AA86C62-EDE7-4839-BD3C-8671FB4DB04D}" type="pres">
      <dgm:prSet presAssocID="{62FEE965-9B7F-4516-8117-095FE4A81C4D}" presName="sibTrans" presStyleCnt="0"/>
      <dgm:spPr/>
    </dgm:pt>
    <dgm:pt modelId="{E807324D-599D-4E7D-AB45-29981EA45439}" type="pres">
      <dgm:prSet presAssocID="{BC70DC74-E9D6-46F9-B1FB-86E8B5B94430}" presName="compNode" presStyleCnt="0"/>
      <dgm:spPr/>
    </dgm:pt>
    <dgm:pt modelId="{15AB92B9-89A6-4D98-BE45-D435D7B49C23}" type="pres">
      <dgm:prSet presAssocID="{BC70DC74-E9D6-46F9-B1FB-86E8B5B94430}" presName="bgRect" presStyleLbl="bgShp" presStyleIdx="1" presStyleCnt="6"/>
      <dgm:spPr/>
    </dgm:pt>
    <dgm:pt modelId="{86E32655-BAAA-4141-8767-F994DDCB2845}" type="pres">
      <dgm:prSet presAssocID="{BC70DC74-E9D6-46F9-B1FB-86E8B5B9443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rbidden"/>
        </a:ext>
      </dgm:extLst>
    </dgm:pt>
    <dgm:pt modelId="{00231A11-0BA6-4ABB-BD00-4C377AC28719}" type="pres">
      <dgm:prSet presAssocID="{BC70DC74-E9D6-46F9-B1FB-86E8B5B94430}" presName="spaceRect" presStyleCnt="0"/>
      <dgm:spPr/>
    </dgm:pt>
    <dgm:pt modelId="{335B766E-A55F-4C6B-A1F8-625119F226B0}" type="pres">
      <dgm:prSet presAssocID="{BC70DC74-E9D6-46F9-B1FB-86E8B5B94430}" presName="parTx" presStyleLbl="revTx" presStyleIdx="1" presStyleCnt="6">
        <dgm:presLayoutVars>
          <dgm:chMax val="0"/>
          <dgm:chPref val="0"/>
        </dgm:presLayoutVars>
      </dgm:prSet>
      <dgm:spPr/>
    </dgm:pt>
    <dgm:pt modelId="{3A89CEB8-A6A6-4800-A785-ADEC1E9F261B}" type="pres">
      <dgm:prSet presAssocID="{D93A3579-8D11-4309-9388-C45382180F93}" presName="sibTrans" presStyleCnt="0"/>
      <dgm:spPr/>
    </dgm:pt>
    <dgm:pt modelId="{9347DAD7-6E4A-44CA-B20D-1507AD4A82D2}" type="pres">
      <dgm:prSet presAssocID="{B2719778-E4ED-4A08-89E7-C3BAFAE1C537}" presName="compNode" presStyleCnt="0"/>
      <dgm:spPr/>
    </dgm:pt>
    <dgm:pt modelId="{CC4E5D47-5D4A-461D-AFAA-922BA726A742}" type="pres">
      <dgm:prSet presAssocID="{B2719778-E4ED-4A08-89E7-C3BAFAE1C537}" presName="bgRect" presStyleLbl="bgShp" presStyleIdx="2" presStyleCnt="6"/>
      <dgm:spPr/>
    </dgm:pt>
    <dgm:pt modelId="{2C425A20-C11A-48C2-8408-2D8BE713A975}" type="pres">
      <dgm:prSet presAssocID="{B2719778-E4ED-4A08-89E7-C3BAFAE1C53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irplane"/>
        </a:ext>
      </dgm:extLst>
    </dgm:pt>
    <dgm:pt modelId="{D4D6FB3D-78CF-470C-BA0E-179E259BAC0A}" type="pres">
      <dgm:prSet presAssocID="{B2719778-E4ED-4A08-89E7-C3BAFAE1C537}" presName="spaceRect" presStyleCnt="0"/>
      <dgm:spPr/>
    </dgm:pt>
    <dgm:pt modelId="{8E891B0F-D950-451A-8EA9-5BBFE2CE2933}" type="pres">
      <dgm:prSet presAssocID="{B2719778-E4ED-4A08-89E7-C3BAFAE1C537}" presName="parTx" presStyleLbl="revTx" presStyleIdx="2" presStyleCnt="6">
        <dgm:presLayoutVars>
          <dgm:chMax val="0"/>
          <dgm:chPref val="0"/>
        </dgm:presLayoutVars>
      </dgm:prSet>
      <dgm:spPr/>
    </dgm:pt>
    <dgm:pt modelId="{8CE1700A-2CDB-48BF-ADDE-140D388E9FEC}" type="pres">
      <dgm:prSet presAssocID="{7383CD54-CC2B-4173-B873-11423F0B5F96}" presName="sibTrans" presStyleCnt="0"/>
      <dgm:spPr/>
    </dgm:pt>
    <dgm:pt modelId="{5D3B85CF-BCA8-4773-B285-93E28AF52831}" type="pres">
      <dgm:prSet presAssocID="{CAB10548-921F-4EC3-BBDB-FFD5D9F7A5DC}" presName="compNode" presStyleCnt="0"/>
      <dgm:spPr/>
    </dgm:pt>
    <dgm:pt modelId="{266BA432-6280-4624-8CDA-58179B209177}" type="pres">
      <dgm:prSet presAssocID="{CAB10548-921F-4EC3-BBDB-FFD5D9F7A5DC}" presName="bgRect" presStyleLbl="bgShp" presStyleIdx="3" presStyleCnt="6"/>
      <dgm:spPr/>
    </dgm:pt>
    <dgm:pt modelId="{4410927B-D080-4CAA-87A5-A580C75581E0}" type="pres">
      <dgm:prSet presAssocID="{CAB10548-921F-4EC3-BBDB-FFD5D9F7A5D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sh"/>
        </a:ext>
      </dgm:extLst>
    </dgm:pt>
    <dgm:pt modelId="{4BD408C0-6182-4908-9B9D-8AC7FC69EC62}" type="pres">
      <dgm:prSet presAssocID="{CAB10548-921F-4EC3-BBDB-FFD5D9F7A5DC}" presName="spaceRect" presStyleCnt="0"/>
      <dgm:spPr/>
    </dgm:pt>
    <dgm:pt modelId="{BD6CC19A-70E0-4D5D-B997-F531904DD003}" type="pres">
      <dgm:prSet presAssocID="{CAB10548-921F-4EC3-BBDB-FFD5D9F7A5DC}" presName="parTx" presStyleLbl="revTx" presStyleIdx="3" presStyleCnt="6">
        <dgm:presLayoutVars>
          <dgm:chMax val="0"/>
          <dgm:chPref val="0"/>
        </dgm:presLayoutVars>
      </dgm:prSet>
      <dgm:spPr/>
    </dgm:pt>
    <dgm:pt modelId="{AF97E77F-C1C2-4B73-A105-1E756FFF82C2}" type="pres">
      <dgm:prSet presAssocID="{17D3F572-9BFB-4FEC-8DB1-3190FA77F2FE}" presName="sibTrans" presStyleCnt="0"/>
      <dgm:spPr/>
    </dgm:pt>
    <dgm:pt modelId="{EFE6A8AA-1015-4094-86CE-BD4FE2E90FFA}" type="pres">
      <dgm:prSet presAssocID="{259CB67E-E38C-4451-8B0E-16323A6FD333}" presName="compNode" presStyleCnt="0"/>
      <dgm:spPr/>
    </dgm:pt>
    <dgm:pt modelId="{489DF3E9-EF76-4F9D-B8A3-ECA599F1E3FD}" type="pres">
      <dgm:prSet presAssocID="{259CB67E-E38C-4451-8B0E-16323A6FD333}" presName="bgRect" presStyleLbl="bgShp" presStyleIdx="4" presStyleCnt="6"/>
      <dgm:spPr/>
    </dgm:pt>
    <dgm:pt modelId="{CC35614D-B968-4B7E-8CFD-A04FD5433ECA}" type="pres">
      <dgm:prSet presAssocID="{259CB67E-E38C-4451-8B0E-16323A6FD3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ouse"/>
        </a:ext>
      </dgm:extLst>
    </dgm:pt>
    <dgm:pt modelId="{71895D08-39D1-433B-B18D-85F4EE3362AA}" type="pres">
      <dgm:prSet presAssocID="{259CB67E-E38C-4451-8B0E-16323A6FD333}" presName="spaceRect" presStyleCnt="0"/>
      <dgm:spPr/>
    </dgm:pt>
    <dgm:pt modelId="{6E9A3CF1-60C7-4A9D-BD02-EE486D55A25B}" type="pres">
      <dgm:prSet presAssocID="{259CB67E-E38C-4451-8B0E-16323A6FD333}" presName="parTx" presStyleLbl="revTx" presStyleIdx="4" presStyleCnt="6">
        <dgm:presLayoutVars>
          <dgm:chMax val="0"/>
          <dgm:chPref val="0"/>
        </dgm:presLayoutVars>
      </dgm:prSet>
      <dgm:spPr/>
    </dgm:pt>
    <dgm:pt modelId="{17DD9BA0-E28D-46F5-B552-FFE3D95583EA}" type="pres">
      <dgm:prSet presAssocID="{9D2571F4-6C98-4D9E-B010-7F1F3396110A}" presName="sibTrans" presStyleCnt="0"/>
      <dgm:spPr/>
    </dgm:pt>
    <dgm:pt modelId="{2C14497F-B04B-42BC-A484-13F77C83D20E}" type="pres">
      <dgm:prSet presAssocID="{49FEE089-C4A3-4005-98A6-CD78C90AFEC3}" presName="compNode" presStyleCnt="0"/>
      <dgm:spPr/>
    </dgm:pt>
    <dgm:pt modelId="{A91232B2-2794-4896-8446-A7A591A6F206}" type="pres">
      <dgm:prSet presAssocID="{49FEE089-C4A3-4005-98A6-CD78C90AFEC3}" presName="bgRect" presStyleLbl="bgShp" presStyleIdx="5" presStyleCnt="6"/>
      <dgm:spPr/>
    </dgm:pt>
    <dgm:pt modelId="{6EF876AA-2FE3-404C-8066-094CD6F6DD47}" type="pres">
      <dgm:prSet presAssocID="{49FEE089-C4A3-4005-98A6-CD78C90AFE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eciduous tree"/>
        </a:ext>
      </dgm:extLst>
    </dgm:pt>
    <dgm:pt modelId="{D99AAF3E-DA65-4C85-8C17-14950B10554F}" type="pres">
      <dgm:prSet presAssocID="{49FEE089-C4A3-4005-98A6-CD78C90AFEC3}" presName="spaceRect" presStyleCnt="0"/>
      <dgm:spPr/>
    </dgm:pt>
    <dgm:pt modelId="{3B71B77C-B797-48FA-A879-B699F2CE6FAF}" type="pres">
      <dgm:prSet presAssocID="{49FEE089-C4A3-4005-98A6-CD78C90AFEC3}" presName="parTx" presStyleLbl="revTx" presStyleIdx="5" presStyleCnt="6">
        <dgm:presLayoutVars>
          <dgm:chMax val="0"/>
          <dgm:chPref val="0"/>
        </dgm:presLayoutVars>
      </dgm:prSet>
      <dgm:spPr/>
    </dgm:pt>
  </dgm:ptLst>
  <dgm:cxnLst>
    <dgm:cxn modelId="{6F5DD112-7C77-4D1F-91AB-F76E23D2FCC1}" srcId="{8A92078B-F8D9-4B45-A8B2-7AFF2A155728}" destId="{21392D98-3C88-414A-B547-63E2FC123A19}" srcOrd="0" destOrd="0" parTransId="{FBF4398E-DB9B-43C8-9DBD-9DC6868E0BF6}" sibTransId="{62FEE965-9B7F-4516-8117-095FE4A81C4D}"/>
    <dgm:cxn modelId="{564DD25E-0283-40D5-A45F-7B6433AF4841}" type="presOf" srcId="{CAB10548-921F-4EC3-BBDB-FFD5D9F7A5DC}" destId="{BD6CC19A-70E0-4D5D-B997-F531904DD003}" srcOrd="0" destOrd="0" presId="urn:microsoft.com/office/officeart/2018/2/layout/IconVerticalSolidList"/>
    <dgm:cxn modelId="{1A3E7047-E3B9-4F55-89D3-CCFAAA3A5F1D}" type="presOf" srcId="{21392D98-3C88-414A-B547-63E2FC123A19}" destId="{FF13358D-B10C-45EB-9C74-DE378CB73249}" srcOrd="0" destOrd="0" presId="urn:microsoft.com/office/officeart/2018/2/layout/IconVerticalSolidList"/>
    <dgm:cxn modelId="{907A236C-2656-4B7E-903B-0553C15EC594}" type="presOf" srcId="{49FEE089-C4A3-4005-98A6-CD78C90AFEC3}" destId="{3B71B77C-B797-48FA-A879-B699F2CE6FAF}" srcOrd="0" destOrd="0" presId="urn:microsoft.com/office/officeart/2018/2/layout/IconVerticalSolidList"/>
    <dgm:cxn modelId="{7C8E076F-5893-4758-826F-B9E905362678}" type="presOf" srcId="{B2719778-E4ED-4A08-89E7-C3BAFAE1C537}" destId="{8E891B0F-D950-451A-8EA9-5BBFE2CE2933}" srcOrd="0" destOrd="0" presId="urn:microsoft.com/office/officeart/2018/2/layout/IconVerticalSolidList"/>
    <dgm:cxn modelId="{C292F180-60AA-4735-9FE2-F2AAC91828AD}" srcId="{8A92078B-F8D9-4B45-A8B2-7AFF2A155728}" destId="{259CB67E-E38C-4451-8B0E-16323A6FD333}" srcOrd="4" destOrd="0" parTransId="{50AF5099-53C7-4628-87FB-A80AADAF438F}" sibTransId="{9D2571F4-6C98-4D9E-B010-7F1F3396110A}"/>
    <dgm:cxn modelId="{22D1F295-8656-441F-AD78-0A64FF70899F}" type="presOf" srcId="{8A92078B-F8D9-4B45-A8B2-7AFF2A155728}" destId="{01ABB283-BE59-4F07-98A1-E3DDBDB12063}" srcOrd="0" destOrd="0" presId="urn:microsoft.com/office/officeart/2018/2/layout/IconVerticalSolidList"/>
    <dgm:cxn modelId="{B4B1C0A9-2D00-417E-900A-505C4FCD6302}" srcId="{8A92078B-F8D9-4B45-A8B2-7AFF2A155728}" destId="{BC70DC74-E9D6-46F9-B1FB-86E8B5B94430}" srcOrd="1" destOrd="0" parTransId="{8E061A4B-1194-4040-AC7B-D767FEE60B9C}" sibTransId="{D93A3579-8D11-4309-9388-C45382180F93}"/>
    <dgm:cxn modelId="{D9139BB0-8E72-461F-96BF-7AB6FFA3B37A}" srcId="{8A92078B-F8D9-4B45-A8B2-7AFF2A155728}" destId="{49FEE089-C4A3-4005-98A6-CD78C90AFEC3}" srcOrd="5" destOrd="0" parTransId="{6D6F0161-B184-4232-B7FE-EFA86ACBC848}" sibTransId="{43C3771C-B16F-4B43-8A43-067AC258B610}"/>
    <dgm:cxn modelId="{038DEBCC-0BFB-49BB-AF1A-1B7FC26616F6}" type="presOf" srcId="{259CB67E-E38C-4451-8B0E-16323A6FD333}" destId="{6E9A3CF1-60C7-4A9D-BD02-EE486D55A25B}" srcOrd="0" destOrd="0" presId="urn:microsoft.com/office/officeart/2018/2/layout/IconVerticalSolidList"/>
    <dgm:cxn modelId="{6CA3EDCC-AEB9-4E72-A976-432EF96E93FD}" type="presOf" srcId="{BC70DC74-E9D6-46F9-B1FB-86E8B5B94430}" destId="{335B766E-A55F-4C6B-A1F8-625119F226B0}" srcOrd="0" destOrd="0" presId="urn:microsoft.com/office/officeart/2018/2/layout/IconVerticalSolidList"/>
    <dgm:cxn modelId="{589913D6-6EB4-46FF-B3B3-444666BBB6E3}" srcId="{8A92078B-F8D9-4B45-A8B2-7AFF2A155728}" destId="{B2719778-E4ED-4A08-89E7-C3BAFAE1C537}" srcOrd="2" destOrd="0" parTransId="{B01F5443-1663-4BED-86E5-279634AE581B}" sibTransId="{7383CD54-CC2B-4173-B873-11423F0B5F96}"/>
    <dgm:cxn modelId="{8D6F5AFB-E4FD-49D3-8261-F2F9F68AC518}" srcId="{8A92078B-F8D9-4B45-A8B2-7AFF2A155728}" destId="{CAB10548-921F-4EC3-BBDB-FFD5D9F7A5DC}" srcOrd="3" destOrd="0" parTransId="{311E4F9D-42CA-4415-8539-2314AE2B252C}" sibTransId="{17D3F572-9BFB-4FEC-8DB1-3190FA77F2FE}"/>
    <dgm:cxn modelId="{F7F6CC3A-4E9A-4528-BD32-C8D28B3DD7DB}" type="presParOf" srcId="{01ABB283-BE59-4F07-98A1-E3DDBDB12063}" destId="{7F0170EA-B387-445E-9C35-80A5975CC1FB}" srcOrd="0" destOrd="0" presId="urn:microsoft.com/office/officeart/2018/2/layout/IconVerticalSolidList"/>
    <dgm:cxn modelId="{CFA2AF56-0E68-4A67-80ED-52A0B8562C1C}" type="presParOf" srcId="{7F0170EA-B387-445E-9C35-80A5975CC1FB}" destId="{300544BF-58E9-4690-A912-922837EBAAD7}" srcOrd="0" destOrd="0" presId="urn:microsoft.com/office/officeart/2018/2/layout/IconVerticalSolidList"/>
    <dgm:cxn modelId="{DD15724F-D64A-4B8C-8993-A004AAE623AF}" type="presParOf" srcId="{7F0170EA-B387-445E-9C35-80A5975CC1FB}" destId="{ADE66509-E287-4D71-A278-3D37D1EFFD10}" srcOrd="1" destOrd="0" presId="urn:microsoft.com/office/officeart/2018/2/layout/IconVerticalSolidList"/>
    <dgm:cxn modelId="{EFBA8180-F8AB-461E-AE51-EB05EE022450}" type="presParOf" srcId="{7F0170EA-B387-445E-9C35-80A5975CC1FB}" destId="{B2CE4DB8-A4EB-49E2-A62C-6106D65DB5EC}" srcOrd="2" destOrd="0" presId="urn:microsoft.com/office/officeart/2018/2/layout/IconVerticalSolidList"/>
    <dgm:cxn modelId="{AF5C6122-05E8-49D8-80E9-FD829A2F635E}" type="presParOf" srcId="{7F0170EA-B387-445E-9C35-80A5975CC1FB}" destId="{FF13358D-B10C-45EB-9C74-DE378CB73249}" srcOrd="3" destOrd="0" presId="urn:microsoft.com/office/officeart/2018/2/layout/IconVerticalSolidList"/>
    <dgm:cxn modelId="{7E493B85-CAEC-44F3-9029-D1090219CE75}" type="presParOf" srcId="{01ABB283-BE59-4F07-98A1-E3DDBDB12063}" destId="{0AA86C62-EDE7-4839-BD3C-8671FB4DB04D}" srcOrd="1" destOrd="0" presId="urn:microsoft.com/office/officeart/2018/2/layout/IconVerticalSolidList"/>
    <dgm:cxn modelId="{947C7296-2480-483D-98FF-E2DCC4917EF9}" type="presParOf" srcId="{01ABB283-BE59-4F07-98A1-E3DDBDB12063}" destId="{E807324D-599D-4E7D-AB45-29981EA45439}" srcOrd="2" destOrd="0" presId="urn:microsoft.com/office/officeart/2018/2/layout/IconVerticalSolidList"/>
    <dgm:cxn modelId="{0C7F6099-9D2F-4BA8-916F-9F58B18CF1D6}" type="presParOf" srcId="{E807324D-599D-4E7D-AB45-29981EA45439}" destId="{15AB92B9-89A6-4D98-BE45-D435D7B49C23}" srcOrd="0" destOrd="0" presId="urn:microsoft.com/office/officeart/2018/2/layout/IconVerticalSolidList"/>
    <dgm:cxn modelId="{F9F04CFF-95B0-4200-AE0D-94775CE05536}" type="presParOf" srcId="{E807324D-599D-4E7D-AB45-29981EA45439}" destId="{86E32655-BAAA-4141-8767-F994DDCB2845}" srcOrd="1" destOrd="0" presId="urn:microsoft.com/office/officeart/2018/2/layout/IconVerticalSolidList"/>
    <dgm:cxn modelId="{75252E42-E66F-4867-9484-4AC020E608E6}" type="presParOf" srcId="{E807324D-599D-4E7D-AB45-29981EA45439}" destId="{00231A11-0BA6-4ABB-BD00-4C377AC28719}" srcOrd="2" destOrd="0" presId="urn:microsoft.com/office/officeart/2018/2/layout/IconVerticalSolidList"/>
    <dgm:cxn modelId="{A131B5A5-0556-4BF3-B3E0-CD4120CE168D}" type="presParOf" srcId="{E807324D-599D-4E7D-AB45-29981EA45439}" destId="{335B766E-A55F-4C6B-A1F8-625119F226B0}" srcOrd="3" destOrd="0" presId="urn:microsoft.com/office/officeart/2018/2/layout/IconVerticalSolidList"/>
    <dgm:cxn modelId="{4BE5E36F-66BC-4787-A264-6F7E6298A7F9}" type="presParOf" srcId="{01ABB283-BE59-4F07-98A1-E3DDBDB12063}" destId="{3A89CEB8-A6A6-4800-A785-ADEC1E9F261B}" srcOrd="3" destOrd="0" presId="urn:microsoft.com/office/officeart/2018/2/layout/IconVerticalSolidList"/>
    <dgm:cxn modelId="{C85AE6E3-DC49-49D4-B215-E004A071B8F1}" type="presParOf" srcId="{01ABB283-BE59-4F07-98A1-E3DDBDB12063}" destId="{9347DAD7-6E4A-44CA-B20D-1507AD4A82D2}" srcOrd="4" destOrd="0" presId="urn:microsoft.com/office/officeart/2018/2/layout/IconVerticalSolidList"/>
    <dgm:cxn modelId="{BDD9F1F1-F12E-43E6-BCB4-B64ABF90E295}" type="presParOf" srcId="{9347DAD7-6E4A-44CA-B20D-1507AD4A82D2}" destId="{CC4E5D47-5D4A-461D-AFAA-922BA726A742}" srcOrd="0" destOrd="0" presId="urn:microsoft.com/office/officeart/2018/2/layout/IconVerticalSolidList"/>
    <dgm:cxn modelId="{C28E11B9-15E3-4D01-AEE1-3DB5BBFDE35E}" type="presParOf" srcId="{9347DAD7-6E4A-44CA-B20D-1507AD4A82D2}" destId="{2C425A20-C11A-48C2-8408-2D8BE713A975}" srcOrd="1" destOrd="0" presId="urn:microsoft.com/office/officeart/2018/2/layout/IconVerticalSolidList"/>
    <dgm:cxn modelId="{13636907-D90F-4E50-970D-49A22056EDD2}" type="presParOf" srcId="{9347DAD7-6E4A-44CA-B20D-1507AD4A82D2}" destId="{D4D6FB3D-78CF-470C-BA0E-179E259BAC0A}" srcOrd="2" destOrd="0" presId="urn:microsoft.com/office/officeart/2018/2/layout/IconVerticalSolidList"/>
    <dgm:cxn modelId="{2AF2604C-ECE2-4131-98AF-52E51301BE91}" type="presParOf" srcId="{9347DAD7-6E4A-44CA-B20D-1507AD4A82D2}" destId="{8E891B0F-D950-451A-8EA9-5BBFE2CE2933}" srcOrd="3" destOrd="0" presId="urn:microsoft.com/office/officeart/2018/2/layout/IconVerticalSolidList"/>
    <dgm:cxn modelId="{158C2257-4729-4881-AF73-44A62497200F}" type="presParOf" srcId="{01ABB283-BE59-4F07-98A1-E3DDBDB12063}" destId="{8CE1700A-2CDB-48BF-ADDE-140D388E9FEC}" srcOrd="5" destOrd="0" presId="urn:microsoft.com/office/officeart/2018/2/layout/IconVerticalSolidList"/>
    <dgm:cxn modelId="{F40253DD-15AC-407A-87E7-43AE0D1FF28C}" type="presParOf" srcId="{01ABB283-BE59-4F07-98A1-E3DDBDB12063}" destId="{5D3B85CF-BCA8-4773-B285-93E28AF52831}" srcOrd="6" destOrd="0" presId="urn:microsoft.com/office/officeart/2018/2/layout/IconVerticalSolidList"/>
    <dgm:cxn modelId="{12A0BF97-1EDB-48F0-829E-A531B4129EB0}" type="presParOf" srcId="{5D3B85CF-BCA8-4773-B285-93E28AF52831}" destId="{266BA432-6280-4624-8CDA-58179B209177}" srcOrd="0" destOrd="0" presId="urn:microsoft.com/office/officeart/2018/2/layout/IconVerticalSolidList"/>
    <dgm:cxn modelId="{C837AA68-8E4F-46AD-B6E1-13BFBAFE0421}" type="presParOf" srcId="{5D3B85CF-BCA8-4773-B285-93E28AF52831}" destId="{4410927B-D080-4CAA-87A5-A580C75581E0}" srcOrd="1" destOrd="0" presId="urn:microsoft.com/office/officeart/2018/2/layout/IconVerticalSolidList"/>
    <dgm:cxn modelId="{347C423A-0574-47AC-ACE6-99B2001C2C1E}" type="presParOf" srcId="{5D3B85CF-BCA8-4773-B285-93E28AF52831}" destId="{4BD408C0-6182-4908-9B9D-8AC7FC69EC62}" srcOrd="2" destOrd="0" presId="urn:microsoft.com/office/officeart/2018/2/layout/IconVerticalSolidList"/>
    <dgm:cxn modelId="{C2E9C9FB-D4E3-4522-8044-1D46E656E436}" type="presParOf" srcId="{5D3B85CF-BCA8-4773-B285-93E28AF52831}" destId="{BD6CC19A-70E0-4D5D-B997-F531904DD003}" srcOrd="3" destOrd="0" presId="urn:microsoft.com/office/officeart/2018/2/layout/IconVerticalSolidList"/>
    <dgm:cxn modelId="{20D79F14-ACFD-4BE8-B8AE-366A3D57BC19}" type="presParOf" srcId="{01ABB283-BE59-4F07-98A1-E3DDBDB12063}" destId="{AF97E77F-C1C2-4B73-A105-1E756FFF82C2}" srcOrd="7" destOrd="0" presId="urn:microsoft.com/office/officeart/2018/2/layout/IconVerticalSolidList"/>
    <dgm:cxn modelId="{F64E58E2-E693-4F8B-A3EF-D8B76141BA86}" type="presParOf" srcId="{01ABB283-BE59-4F07-98A1-E3DDBDB12063}" destId="{EFE6A8AA-1015-4094-86CE-BD4FE2E90FFA}" srcOrd="8" destOrd="0" presId="urn:microsoft.com/office/officeart/2018/2/layout/IconVerticalSolidList"/>
    <dgm:cxn modelId="{5470B4D5-7184-4EE5-872F-05A72119C0CC}" type="presParOf" srcId="{EFE6A8AA-1015-4094-86CE-BD4FE2E90FFA}" destId="{489DF3E9-EF76-4F9D-B8A3-ECA599F1E3FD}" srcOrd="0" destOrd="0" presId="urn:microsoft.com/office/officeart/2018/2/layout/IconVerticalSolidList"/>
    <dgm:cxn modelId="{28C3CCAB-E489-4DB6-84AC-A04B9D6F6B86}" type="presParOf" srcId="{EFE6A8AA-1015-4094-86CE-BD4FE2E90FFA}" destId="{CC35614D-B968-4B7E-8CFD-A04FD5433ECA}" srcOrd="1" destOrd="0" presId="urn:microsoft.com/office/officeart/2018/2/layout/IconVerticalSolidList"/>
    <dgm:cxn modelId="{6D528E02-CF1F-4880-8133-4E32680147BD}" type="presParOf" srcId="{EFE6A8AA-1015-4094-86CE-BD4FE2E90FFA}" destId="{71895D08-39D1-433B-B18D-85F4EE3362AA}" srcOrd="2" destOrd="0" presId="urn:microsoft.com/office/officeart/2018/2/layout/IconVerticalSolidList"/>
    <dgm:cxn modelId="{A1B9AFD8-30CF-499F-9B8E-8942B0E4D7E0}" type="presParOf" srcId="{EFE6A8AA-1015-4094-86CE-BD4FE2E90FFA}" destId="{6E9A3CF1-60C7-4A9D-BD02-EE486D55A25B}" srcOrd="3" destOrd="0" presId="urn:microsoft.com/office/officeart/2018/2/layout/IconVerticalSolidList"/>
    <dgm:cxn modelId="{54721CAB-53AC-4A10-8CF3-B1475E3AFE7B}" type="presParOf" srcId="{01ABB283-BE59-4F07-98A1-E3DDBDB12063}" destId="{17DD9BA0-E28D-46F5-B552-FFE3D95583EA}" srcOrd="9" destOrd="0" presId="urn:microsoft.com/office/officeart/2018/2/layout/IconVerticalSolidList"/>
    <dgm:cxn modelId="{3BE3C870-6FF4-42E8-8B9D-89EA72D09D67}" type="presParOf" srcId="{01ABB283-BE59-4F07-98A1-E3DDBDB12063}" destId="{2C14497F-B04B-42BC-A484-13F77C83D20E}" srcOrd="10" destOrd="0" presId="urn:microsoft.com/office/officeart/2018/2/layout/IconVerticalSolidList"/>
    <dgm:cxn modelId="{F2F09D14-6D07-4F7C-9D5B-1ADE6F50B391}" type="presParOf" srcId="{2C14497F-B04B-42BC-A484-13F77C83D20E}" destId="{A91232B2-2794-4896-8446-A7A591A6F206}" srcOrd="0" destOrd="0" presId="urn:microsoft.com/office/officeart/2018/2/layout/IconVerticalSolidList"/>
    <dgm:cxn modelId="{B79D2BA2-A908-498F-A0E2-126C3778E551}" type="presParOf" srcId="{2C14497F-B04B-42BC-A484-13F77C83D20E}" destId="{6EF876AA-2FE3-404C-8066-094CD6F6DD47}" srcOrd="1" destOrd="0" presId="urn:microsoft.com/office/officeart/2018/2/layout/IconVerticalSolidList"/>
    <dgm:cxn modelId="{D6E94170-B9A4-468B-97D4-53CA74AB1F31}" type="presParOf" srcId="{2C14497F-B04B-42BC-A484-13F77C83D20E}" destId="{D99AAF3E-DA65-4C85-8C17-14950B10554F}" srcOrd="2" destOrd="0" presId="urn:microsoft.com/office/officeart/2018/2/layout/IconVerticalSolidList"/>
    <dgm:cxn modelId="{34730C2E-49D9-4349-B7B9-9AC5F89B9216}" type="presParOf" srcId="{2C14497F-B04B-42BC-A484-13F77C83D20E}" destId="{3B71B77C-B797-48FA-A879-B699F2CE6F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30A60A-CBBF-4E7A-A5F8-48C669DAA96C}"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49A9F668-BCC5-4100-A458-E0E2E7DA82F6}">
      <dgm:prSet custT="1"/>
      <dgm:spPr/>
      <dgm:t>
        <a:bodyPr/>
        <a:lstStyle/>
        <a:p>
          <a:r>
            <a:rPr lang="en-US" sz="1600" spc="-5" dirty="0">
              <a:solidFill>
                <a:schemeClr val="bg1"/>
              </a:solidFill>
              <a:latin typeface="Calibri" panose="020F0502020204030204" pitchFamily="34" charset="0"/>
              <a:cs typeface="Calibri" panose="020F0502020204030204" pitchFamily="34" charset="0"/>
            </a:rPr>
            <a:t>HOME funds can't be used to pay liens judgments or debt collection.</a:t>
          </a:r>
          <a:endParaRPr lang="en-US" sz="1600" dirty="0">
            <a:solidFill>
              <a:schemeClr val="bg1"/>
            </a:solidFill>
            <a:latin typeface="Calibri" panose="020F0502020204030204" pitchFamily="34" charset="0"/>
            <a:cs typeface="Calibri" panose="020F0502020204030204" pitchFamily="34" charset="0"/>
          </a:endParaRPr>
        </a:p>
      </dgm:t>
    </dgm:pt>
    <dgm:pt modelId="{D9787A11-C82D-4595-8812-81255D8FA171}" type="parTrans" cxnId="{ED7686FB-CECD-44F3-AD18-741B2F9C65A9}">
      <dgm:prSet/>
      <dgm:spPr/>
      <dgm:t>
        <a:bodyPr/>
        <a:lstStyle/>
        <a:p>
          <a:endParaRPr lang="en-US"/>
        </a:p>
      </dgm:t>
    </dgm:pt>
    <dgm:pt modelId="{B63D3B98-A18E-4D80-9BBF-4140CF781340}" type="sibTrans" cxnId="{ED7686FB-CECD-44F3-AD18-741B2F9C65A9}">
      <dgm:prSet/>
      <dgm:spPr/>
      <dgm:t>
        <a:bodyPr/>
        <a:lstStyle/>
        <a:p>
          <a:endParaRPr lang="en-US"/>
        </a:p>
      </dgm:t>
    </dgm:pt>
    <dgm:pt modelId="{6C59C568-0C72-466B-B68E-EFD2CEE71A45}">
      <dgm:prSet custT="1"/>
      <dgm:spPr/>
      <dgm:t>
        <a:bodyPr/>
        <a:lstStyle/>
        <a:p>
          <a:r>
            <a:rPr lang="en-US" sz="1800" spc="-5" dirty="0">
              <a:solidFill>
                <a:schemeClr val="bg1"/>
              </a:solidFill>
              <a:latin typeface="Calibri" panose="020F0502020204030204" pitchFamily="34" charset="0"/>
              <a:cs typeface="Calibri" panose="020F0502020204030204" pitchFamily="34" charset="0"/>
            </a:rPr>
            <a:t>There cannot be any unfair advantages or undue benefits to the homebuyer or others associated with the sale/purchase of the home that would create a conflict of interest</a:t>
          </a:r>
          <a:r>
            <a:rPr lang="en-US" sz="1600" spc="-5" dirty="0">
              <a:solidFill>
                <a:schemeClr val="bg1"/>
              </a:solidFill>
              <a:latin typeface="Calibri" panose="020F0502020204030204" pitchFamily="34" charset="0"/>
              <a:cs typeface="Calibri" panose="020F0502020204030204" pitchFamily="34" charset="0"/>
            </a:rPr>
            <a:t>.</a:t>
          </a:r>
        </a:p>
      </dgm:t>
    </dgm:pt>
    <dgm:pt modelId="{07EAA158-31FC-4159-9B1B-7D00A221C73D}" type="parTrans" cxnId="{E42E713B-3860-4F17-895C-F6FBFF85891B}">
      <dgm:prSet/>
      <dgm:spPr/>
      <dgm:t>
        <a:bodyPr/>
        <a:lstStyle/>
        <a:p>
          <a:endParaRPr lang="en-US"/>
        </a:p>
      </dgm:t>
    </dgm:pt>
    <dgm:pt modelId="{55C6406E-622F-4E5B-B03F-B16FC20E14CC}" type="sibTrans" cxnId="{E42E713B-3860-4F17-895C-F6FBFF85891B}">
      <dgm:prSet/>
      <dgm:spPr/>
      <dgm:t>
        <a:bodyPr/>
        <a:lstStyle/>
        <a:p>
          <a:endParaRPr lang="en-US"/>
        </a:p>
      </dgm:t>
    </dgm:pt>
    <dgm:pt modelId="{79D93B4E-0E33-4B89-8AF8-54D03774D4B3}">
      <dgm:prSet custT="1"/>
      <dgm:spPr/>
      <dgm:t>
        <a:bodyPr/>
        <a:lstStyle/>
        <a:p>
          <a:r>
            <a:rPr lang="en-US" sz="1800" spc="-5" dirty="0">
              <a:solidFill>
                <a:schemeClr val="bg1"/>
              </a:solidFill>
              <a:latin typeface="Calibri" panose="020F0502020204030204" pitchFamily="34" charset="0"/>
              <a:cs typeface="Calibri" panose="020F0502020204030204" pitchFamily="34" charset="0"/>
            </a:rPr>
            <a:t>If there are fees charged at closing that are not fully disclosed on the LOAN ESTIMATE, the homebuyer has the right to question the fee and receive a consultation.</a:t>
          </a:r>
        </a:p>
      </dgm:t>
    </dgm:pt>
    <dgm:pt modelId="{06526195-EFF0-480D-A5FB-9993C58C7642}" type="parTrans" cxnId="{5787A0C8-23AC-47AA-97ED-70E3B6170D15}">
      <dgm:prSet/>
      <dgm:spPr/>
      <dgm:t>
        <a:bodyPr/>
        <a:lstStyle/>
        <a:p>
          <a:endParaRPr lang="en-US"/>
        </a:p>
      </dgm:t>
    </dgm:pt>
    <dgm:pt modelId="{60C4AC3B-1FE5-4F4C-864B-38E87F78438A}" type="sibTrans" cxnId="{5787A0C8-23AC-47AA-97ED-70E3B6170D15}">
      <dgm:prSet/>
      <dgm:spPr/>
      <dgm:t>
        <a:bodyPr/>
        <a:lstStyle/>
        <a:p>
          <a:endParaRPr lang="en-US"/>
        </a:p>
      </dgm:t>
    </dgm:pt>
    <dgm:pt modelId="{715CAD56-1143-4883-BB6C-9A54E64CB913}">
      <dgm:prSet custT="1"/>
      <dgm:spPr/>
      <dgm:t>
        <a:bodyPr/>
        <a:lstStyle/>
        <a:p>
          <a:r>
            <a:rPr lang="en-US" sz="1800" spc="-5" dirty="0">
              <a:solidFill>
                <a:schemeClr val="bg1"/>
              </a:solidFill>
              <a:latin typeface="Calibri" panose="020F0502020204030204" pitchFamily="34" charset="0"/>
              <a:cs typeface="Calibri" panose="020F0502020204030204" pitchFamily="34" charset="0"/>
            </a:rPr>
            <a:t>Homebuyer have the option of selecting the house of their choice, their realtor, and their financing institution (participating lender).</a:t>
          </a:r>
          <a:endParaRPr lang="en-US" sz="1800" dirty="0">
            <a:solidFill>
              <a:schemeClr val="bg1"/>
            </a:solidFill>
          </a:endParaRPr>
        </a:p>
      </dgm:t>
    </dgm:pt>
    <dgm:pt modelId="{6439D505-654D-417A-A1BE-E691610D6D39}" type="parTrans" cxnId="{D8CF1C9E-B03E-4195-85A2-5C514246F1F0}">
      <dgm:prSet/>
      <dgm:spPr/>
      <dgm:t>
        <a:bodyPr/>
        <a:lstStyle/>
        <a:p>
          <a:endParaRPr lang="en-US"/>
        </a:p>
      </dgm:t>
    </dgm:pt>
    <dgm:pt modelId="{3E840594-D1B8-4EF2-9AA0-9A25B893BE21}" type="sibTrans" cxnId="{D8CF1C9E-B03E-4195-85A2-5C514246F1F0}">
      <dgm:prSet/>
      <dgm:spPr/>
      <dgm:t>
        <a:bodyPr/>
        <a:lstStyle/>
        <a:p>
          <a:endParaRPr lang="en-US"/>
        </a:p>
      </dgm:t>
    </dgm:pt>
    <dgm:pt modelId="{D1D62E45-1A02-4ED8-BD53-FBFE3B07C887}">
      <dgm:prSet custT="1"/>
      <dgm:spPr/>
      <dgm:t>
        <a:bodyPr/>
        <a:lstStyle/>
        <a:p>
          <a:r>
            <a:rPr lang="en-US" sz="1200" b="0" i="0" u="none" strike="noStrike" baseline="0" dirty="0">
              <a:solidFill>
                <a:schemeClr val="bg1"/>
              </a:solidFill>
              <a:latin typeface="Calibri" panose="020F0502020204030204" pitchFamily="34" charset="0"/>
              <a:cs typeface="Calibri" panose="020F0502020204030204" pitchFamily="34" charset="0"/>
            </a:rPr>
            <a:t>This period is enforced by a Deed Restriction executed at loan closing. A Deed Restriction is a document signed at closing to assure compliance with the period of affordability. The errors and omissions executed at closing by the homeowner should cover the execution of the Deed Restriction for any reason this document is not obtained at closing. </a:t>
          </a:r>
        </a:p>
      </dgm:t>
    </dgm:pt>
    <dgm:pt modelId="{159CBF94-007B-4691-A15A-CAE4F5EDB2E0}" type="parTrans" cxnId="{71DC77CD-7C28-4DB4-9F62-B9B020165A24}">
      <dgm:prSet/>
      <dgm:spPr/>
      <dgm:t>
        <a:bodyPr/>
        <a:lstStyle/>
        <a:p>
          <a:endParaRPr lang="en-US"/>
        </a:p>
      </dgm:t>
    </dgm:pt>
    <dgm:pt modelId="{134A29D1-0CDA-4A48-903F-73B823A782F2}" type="sibTrans" cxnId="{71DC77CD-7C28-4DB4-9F62-B9B020165A24}">
      <dgm:prSet/>
      <dgm:spPr/>
      <dgm:t>
        <a:bodyPr/>
        <a:lstStyle/>
        <a:p>
          <a:endParaRPr lang="en-US"/>
        </a:p>
      </dgm:t>
    </dgm:pt>
    <dgm:pt modelId="{8C43BCE1-D452-485F-9E37-72FFBD0ADCA0}">
      <dgm:prSet custT="1"/>
      <dgm:spPr/>
      <dgm:t>
        <a:bodyPr/>
        <a:lstStyle/>
        <a:p>
          <a:r>
            <a:rPr lang="en-US" sz="1400" b="0" i="0" u="none" strike="noStrike" baseline="0" dirty="0">
              <a:solidFill>
                <a:schemeClr val="bg1"/>
              </a:solidFill>
              <a:latin typeface="Calibri" panose="020F0502020204030204" pitchFamily="34" charset="0"/>
              <a:cs typeface="Calibri" panose="020F0502020204030204" pitchFamily="34" charset="0"/>
            </a:rPr>
            <a:t>The home must be maintained as the primary residence throughout the period of affordability. FAILURE TO MAINTAIN THIS PROPERTY AS THE PRIMARY RESIDENCE WILL RESULT IN THE RECAPTURE OF HOME FUNDS. An annual verification of residency will be conducted by MHC</a:t>
          </a:r>
          <a:r>
            <a:rPr lang="en-US" sz="1100" b="0" i="0" u="none" strike="noStrike" baseline="0" dirty="0">
              <a:solidFill>
                <a:schemeClr val="bg1"/>
              </a:solidFill>
              <a:latin typeface="Calibri" panose="020F0502020204030204" pitchFamily="34" charset="0"/>
              <a:cs typeface="Calibri" panose="020F0502020204030204" pitchFamily="34" charset="0"/>
            </a:rPr>
            <a:t>. </a:t>
          </a:r>
        </a:p>
      </dgm:t>
    </dgm:pt>
    <dgm:pt modelId="{64A5BE98-D02B-458B-B0DF-9168124996D5}" type="parTrans" cxnId="{0E98A5C5-B018-46D8-8AAA-9BAB8684D1AA}">
      <dgm:prSet/>
      <dgm:spPr/>
      <dgm:t>
        <a:bodyPr/>
        <a:lstStyle/>
        <a:p>
          <a:endParaRPr lang="en-US"/>
        </a:p>
      </dgm:t>
    </dgm:pt>
    <dgm:pt modelId="{E6CAE0C1-4C0D-4A9D-9D0E-9E3717611861}" type="sibTrans" cxnId="{0E98A5C5-B018-46D8-8AAA-9BAB8684D1AA}">
      <dgm:prSet/>
      <dgm:spPr/>
      <dgm:t>
        <a:bodyPr/>
        <a:lstStyle/>
        <a:p>
          <a:endParaRPr lang="en-US"/>
        </a:p>
      </dgm:t>
    </dgm:pt>
    <dgm:pt modelId="{A8709D1A-46FC-4945-97E0-C0C4FC3BD9E3}">
      <dgm:prSet custT="1"/>
      <dgm:spPr/>
      <dgm:t>
        <a:bodyPr/>
        <a:lstStyle/>
        <a:p>
          <a:r>
            <a:rPr lang="en-US" sz="1600" b="0" i="0" u="none" strike="noStrike" baseline="0" dirty="0">
              <a:solidFill>
                <a:schemeClr val="bg1"/>
              </a:solidFill>
              <a:latin typeface="Calibri" panose="020F0502020204030204" pitchFamily="34" charset="0"/>
              <a:cs typeface="Calibri" panose="020F0502020204030204" pitchFamily="34" charset="0"/>
            </a:rPr>
            <a:t>A pro-rata amount of HOME funds received at the initial purchase of the house will be due to MHC if there is a sale, foreclosure or cash-out refinance during the period of affordability. </a:t>
          </a:r>
        </a:p>
      </dgm:t>
    </dgm:pt>
    <dgm:pt modelId="{C4CD37A1-7A6B-43D6-9252-55B9DE6367A4}" type="parTrans" cxnId="{B1B1C1FC-F342-4946-A921-62679AC2FD11}">
      <dgm:prSet/>
      <dgm:spPr/>
      <dgm:t>
        <a:bodyPr/>
        <a:lstStyle/>
        <a:p>
          <a:endParaRPr lang="en-US"/>
        </a:p>
      </dgm:t>
    </dgm:pt>
    <dgm:pt modelId="{8258190A-00D8-408C-BE20-EBA30654D886}" type="sibTrans" cxnId="{B1B1C1FC-F342-4946-A921-62679AC2FD11}">
      <dgm:prSet/>
      <dgm:spPr/>
      <dgm:t>
        <a:bodyPr/>
        <a:lstStyle/>
        <a:p>
          <a:endParaRPr lang="en-US"/>
        </a:p>
      </dgm:t>
    </dgm:pt>
    <dgm:pt modelId="{7B79C675-D5E7-4AE9-8419-8258D0BF6744}" type="pres">
      <dgm:prSet presAssocID="{4F30A60A-CBBF-4E7A-A5F8-48C669DAA96C}" presName="Name0" presStyleCnt="0">
        <dgm:presLayoutVars>
          <dgm:dir/>
          <dgm:resizeHandles val="exact"/>
        </dgm:presLayoutVars>
      </dgm:prSet>
      <dgm:spPr/>
    </dgm:pt>
    <dgm:pt modelId="{D0BA7FEA-0C8B-4A1D-82EB-9C464CDD2BB9}" type="pres">
      <dgm:prSet presAssocID="{A8709D1A-46FC-4945-97E0-C0C4FC3BD9E3}" presName="node" presStyleLbl="node1" presStyleIdx="0" presStyleCnt="13">
        <dgm:presLayoutVars>
          <dgm:bulletEnabled val="1"/>
        </dgm:presLayoutVars>
      </dgm:prSet>
      <dgm:spPr/>
    </dgm:pt>
    <dgm:pt modelId="{9B13DF45-4932-4306-BCE2-4AB90193D02D}" type="pres">
      <dgm:prSet presAssocID="{8258190A-00D8-408C-BE20-EBA30654D886}" presName="sibTransSpacerBeforeConnector" presStyleCnt="0"/>
      <dgm:spPr/>
    </dgm:pt>
    <dgm:pt modelId="{34762106-05A3-4492-95FD-37DCEAC584AE}" type="pres">
      <dgm:prSet presAssocID="{8258190A-00D8-408C-BE20-EBA30654D886}" presName="sibTrans" presStyleLbl="node1" presStyleIdx="1" presStyleCnt="13"/>
      <dgm:spPr/>
    </dgm:pt>
    <dgm:pt modelId="{BB775ECD-F868-454F-9848-3A2383C7AAA9}" type="pres">
      <dgm:prSet presAssocID="{8258190A-00D8-408C-BE20-EBA30654D886}" presName="sibTransSpacerAfterConnector" presStyleCnt="0"/>
      <dgm:spPr/>
    </dgm:pt>
    <dgm:pt modelId="{EFB45703-347F-4F92-9A8D-8EFBC447A7F2}" type="pres">
      <dgm:prSet presAssocID="{8C43BCE1-D452-485F-9E37-72FFBD0ADCA0}" presName="node" presStyleLbl="node1" presStyleIdx="2" presStyleCnt="13">
        <dgm:presLayoutVars>
          <dgm:bulletEnabled val="1"/>
        </dgm:presLayoutVars>
      </dgm:prSet>
      <dgm:spPr/>
    </dgm:pt>
    <dgm:pt modelId="{54A5ECCE-AF77-4D35-8EE8-71DA9A66A63B}" type="pres">
      <dgm:prSet presAssocID="{E6CAE0C1-4C0D-4A9D-9D0E-9E3717611861}" presName="sibTransSpacerBeforeConnector" presStyleCnt="0"/>
      <dgm:spPr/>
    </dgm:pt>
    <dgm:pt modelId="{D21800BD-C5CE-4B33-B156-C5F1BDE64A5A}" type="pres">
      <dgm:prSet presAssocID="{E6CAE0C1-4C0D-4A9D-9D0E-9E3717611861}" presName="sibTrans" presStyleLbl="node1" presStyleIdx="3" presStyleCnt="13"/>
      <dgm:spPr/>
    </dgm:pt>
    <dgm:pt modelId="{5BE0DF45-EE51-4B9C-A29D-7F640B22C51C}" type="pres">
      <dgm:prSet presAssocID="{E6CAE0C1-4C0D-4A9D-9D0E-9E3717611861}" presName="sibTransSpacerAfterConnector" presStyleCnt="0"/>
      <dgm:spPr/>
    </dgm:pt>
    <dgm:pt modelId="{8907DC01-A17A-4B75-8C17-9599E2733B40}" type="pres">
      <dgm:prSet presAssocID="{D1D62E45-1A02-4ED8-BD53-FBFE3B07C887}" presName="node" presStyleLbl="node1" presStyleIdx="4" presStyleCnt="13">
        <dgm:presLayoutVars>
          <dgm:bulletEnabled val="1"/>
        </dgm:presLayoutVars>
      </dgm:prSet>
      <dgm:spPr/>
    </dgm:pt>
    <dgm:pt modelId="{DCBA3DC6-0BD6-4B01-B067-4C3C955135F5}" type="pres">
      <dgm:prSet presAssocID="{134A29D1-0CDA-4A48-903F-73B823A782F2}" presName="sibTransSpacerBeforeConnector" presStyleCnt="0"/>
      <dgm:spPr/>
    </dgm:pt>
    <dgm:pt modelId="{43C2910D-0ACA-4733-BC6A-1A6DA634CC7A}" type="pres">
      <dgm:prSet presAssocID="{134A29D1-0CDA-4A48-903F-73B823A782F2}" presName="sibTrans" presStyleLbl="node1" presStyleIdx="5" presStyleCnt="13"/>
      <dgm:spPr/>
    </dgm:pt>
    <dgm:pt modelId="{A7EAF10E-B997-4A7C-8EB5-1BAFF4448986}" type="pres">
      <dgm:prSet presAssocID="{134A29D1-0CDA-4A48-903F-73B823A782F2}" presName="sibTransSpacerAfterConnector" presStyleCnt="0"/>
      <dgm:spPr/>
    </dgm:pt>
    <dgm:pt modelId="{6BF2407A-C1A9-4F86-8C5E-EFD8DC269315}" type="pres">
      <dgm:prSet presAssocID="{49A9F668-BCC5-4100-A458-E0E2E7DA82F6}" presName="node" presStyleLbl="node1" presStyleIdx="6" presStyleCnt="13">
        <dgm:presLayoutVars>
          <dgm:bulletEnabled val="1"/>
        </dgm:presLayoutVars>
      </dgm:prSet>
      <dgm:spPr/>
    </dgm:pt>
    <dgm:pt modelId="{A33BEF23-E3CB-4555-905E-C5DBE9C2D288}" type="pres">
      <dgm:prSet presAssocID="{B63D3B98-A18E-4D80-9BBF-4140CF781340}" presName="sibTransSpacerBeforeConnector" presStyleCnt="0"/>
      <dgm:spPr/>
    </dgm:pt>
    <dgm:pt modelId="{15124761-C118-4969-B7EC-DC99C344AD70}" type="pres">
      <dgm:prSet presAssocID="{B63D3B98-A18E-4D80-9BBF-4140CF781340}" presName="sibTrans" presStyleLbl="node1" presStyleIdx="7" presStyleCnt="13"/>
      <dgm:spPr/>
    </dgm:pt>
    <dgm:pt modelId="{0FB039A1-EB63-494B-A581-9F32D2207C3E}" type="pres">
      <dgm:prSet presAssocID="{B63D3B98-A18E-4D80-9BBF-4140CF781340}" presName="sibTransSpacerAfterConnector" presStyleCnt="0"/>
      <dgm:spPr/>
    </dgm:pt>
    <dgm:pt modelId="{6ED57421-A8E8-4499-9065-2D8443F9660F}" type="pres">
      <dgm:prSet presAssocID="{6C59C568-0C72-466B-B68E-EFD2CEE71A45}" presName="node" presStyleLbl="node1" presStyleIdx="8" presStyleCnt="13" custScaleX="115174" custLinFactNeighborX="-70019" custLinFactNeighborY="2521">
        <dgm:presLayoutVars>
          <dgm:bulletEnabled val="1"/>
        </dgm:presLayoutVars>
      </dgm:prSet>
      <dgm:spPr/>
    </dgm:pt>
    <dgm:pt modelId="{1C2A766D-36DD-4B4B-980A-742C4C11F08C}" type="pres">
      <dgm:prSet presAssocID="{55C6406E-622F-4E5B-B03F-B16FC20E14CC}" presName="sibTransSpacerBeforeConnector" presStyleCnt="0"/>
      <dgm:spPr/>
    </dgm:pt>
    <dgm:pt modelId="{3CB706D9-3402-422A-A941-FDBEBBD8E8A8}" type="pres">
      <dgm:prSet presAssocID="{55C6406E-622F-4E5B-B03F-B16FC20E14CC}" presName="sibTrans" presStyleLbl="node1" presStyleIdx="9" presStyleCnt="13"/>
      <dgm:spPr/>
    </dgm:pt>
    <dgm:pt modelId="{8056328B-FC2B-458D-BA4D-27BB22463F12}" type="pres">
      <dgm:prSet presAssocID="{55C6406E-622F-4E5B-B03F-B16FC20E14CC}" presName="sibTransSpacerAfterConnector" presStyleCnt="0"/>
      <dgm:spPr/>
    </dgm:pt>
    <dgm:pt modelId="{7BEE9DA4-9670-4101-B7B0-FB3CA08D45CE}" type="pres">
      <dgm:prSet presAssocID="{715CAD56-1143-4883-BB6C-9A54E64CB913}" presName="node" presStyleLbl="node1" presStyleIdx="10" presStyleCnt="13">
        <dgm:presLayoutVars>
          <dgm:bulletEnabled val="1"/>
        </dgm:presLayoutVars>
      </dgm:prSet>
      <dgm:spPr/>
    </dgm:pt>
    <dgm:pt modelId="{B4FB012D-04BB-4E84-8DA7-A7A7F160DE37}" type="pres">
      <dgm:prSet presAssocID="{3E840594-D1B8-4EF2-9AA0-9A25B893BE21}" presName="sibTransSpacerBeforeConnector" presStyleCnt="0"/>
      <dgm:spPr/>
    </dgm:pt>
    <dgm:pt modelId="{CB913A30-816C-4DE7-8770-6861DCD7C9C2}" type="pres">
      <dgm:prSet presAssocID="{3E840594-D1B8-4EF2-9AA0-9A25B893BE21}" presName="sibTrans" presStyleLbl="node1" presStyleIdx="11" presStyleCnt="13"/>
      <dgm:spPr/>
    </dgm:pt>
    <dgm:pt modelId="{AC0B7939-7B8F-4CE1-B4CA-69BEB4DCAA30}" type="pres">
      <dgm:prSet presAssocID="{3E840594-D1B8-4EF2-9AA0-9A25B893BE21}" presName="sibTransSpacerAfterConnector" presStyleCnt="0"/>
      <dgm:spPr/>
    </dgm:pt>
    <dgm:pt modelId="{31EF95DB-574E-48F9-94F8-E8565C8D708C}" type="pres">
      <dgm:prSet presAssocID="{79D93B4E-0E33-4B89-8AF8-54D03774D4B3}" presName="node" presStyleLbl="node1" presStyleIdx="12" presStyleCnt="13">
        <dgm:presLayoutVars>
          <dgm:bulletEnabled val="1"/>
        </dgm:presLayoutVars>
      </dgm:prSet>
      <dgm:spPr/>
    </dgm:pt>
  </dgm:ptLst>
  <dgm:cxnLst>
    <dgm:cxn modelId="{C65CD003-88CE-47AF-8E35-DE39B5E1D091}" type="presOf" srcId="{55C6406E-622F-4E5B-B03F-B16FC20E14CC}" destId="{3CB706D9-3402-422A-A941-FDBEBBD8E8A8}" srcOrd="0" destOrd="0" presId="urn:microsoft.com/office/officeart/2016/7/layout/BasicProcessNew"/>
    <dgm:cxn modelId="{1AF4C311-CDE2-4DAD-8128-A1BD681A1093}" type="presOf" srcId="{8258190A-00D8-408C-BE20-EBA30654D886}" destId="{34762106-05A3-4492-95FD-37DCEAC584AE}" srcOrd="0" destOrd="0" presId="urn:microsoft.com/office/officeart/2016/7/layout/BasicProcessNew"/>
    <dgm:cxn modelId="{A6413918-0B1E-4348-B198-1CB2D7BB3774}" type="presOf" srcId="{49A9F668-BCC5-4100-A458-E0E2E7DA82F6}" destId="{6BF2407A-C1A9-4F86-8C5E-EFD8DC269315}" srcOrd="0" destOrd="0" presId="urn:microsoft.com/office/officeart/2016/7/layout/BasicProcessNew"/>
    <dgm:cxn modelId="{9FEFD31C-BC81-4687-8F61-A73988DEAB4D}" type="presOf" srcId="{3E840594-D1B8-4EF2-9AA0-9A25B893BE21}" destId="{CB913A30-816C-4DE7-8770-6861DCD7C9C2}" srcOrd="0" destOrd="0" presId="urn:microsoft.com/office/officeart/2016/7/layout/BasicProcessNew"/>
    <dgm:cxn modelId="{AEC70A22-9141-4FA0-8BD4-EE7FC17488E1}" type="presOf" srcId="{79D93B4E-0E33-4B89-8AF8-54D03774D4B3}" destId="{31EF95DB-574E-48F9-94F8-E8565C8D708C}" srcOrd="0" destOrd="0" presId="urn:microsoft.com/office/officeart/2016/7/layout/BasicProcessNew"/>
    <dgm:cxn modelId="{E42E713B-3860-4F17-895C-F6FBFF85891B}" srcId="{4F30A60A-CBBF-4E7A-A5F8-48C669DAA96C}" destId="{6C59C568-0C72-466B-B68E-EFD2CEE71A45}" srcOrd="4" destOrd="0" parTransId="{07EAA158-31FC-4159-9B1B-7D00A221C73D}" sibTransId="{55C6406E-622F-4E5B-B03F-B16FC20E14CC}"/>
    <dgm:cxn modelId="{E5FCB140-4793-4A9F-AB04-1705F94D25D8}" type="presOf" srcId="{E6CAE0C1-4C0D-4A9D-9D0E-9E3717611861}" destId="{D21800BD-C5CE-4B33-B156-C5F1BDE64A5A}" srcOrd="0" destOrd="0" presId="urn:microsoft.com/office/officeart/2016/7/layout/BasicProcessNew"/>
    <dgm:cxn modelId="{C0C94446-38F2-4A9E-9BB2-2C1EFB410170}" type="presOf" srcId="{B63D3B98-A18E-4D80-9BBF-4140CF781340}" destId="{15124761-C118-4969-B7EC-DC99C344AD70}" srcOrd="0" destOrd="0" presId="urn:microsoft.com/office/officeart/2016/7/layout/BasicProcessNew"/>
    <dgm:cxn modelId="{55D2AF48-3B90-4BBF-BBFD-05E6170252A8}" type="presOf" srcId="{4F30A60A-CBBF-4E7A-A5F8-48C669DAA96C}" destId="{7B79C675-D5E7-4AE9-8419-8258D0BF6744}" srcOrd="0" destOrd="0" presId="urn:microsoft.com/office/officeart/2016/7/layout/BasicProcessNew"/>
    <dgm:cxn modelId="{B77BFF78-8BC5-498B-8A62-D1E3DD236F22}" type="presOf" srcId="{6C59C568-0C72-466B-B68E-EFD2CEE71A45}" destId="{6ED57421-A8E8-4499-9065-2D8443F9660F}" srcOrd="0" destOrd="0" presId="urn:microsoft.com/office/officeart/2016/7/layout/BasicProcessNew"/>
    <dgm:cxn modelId="{75C67280-E31D-4E71-A48B-B3C9DA5B120A}" type="presOf" srcId="{D1D62E45-1A02-4ED8-BD53-FBFE3B07C887}" destId="{8907DC01-A17A-4B75-8C17-9599E2733B40}" srcOrd="0" destOrd="0" presId="urn:microsoft.com/office/officeart/2016/7/layout/BasicProcessNew"/>
    <dgm:cxn modelId="{B68B3C93-FA8F-4B5B-BBA1-A788DA262D18}" type="presOf" srcId="{8C43BCE1-D452-485F-9E37-72FFBD0ADCA0}" destId="{EFB45703-347F-4F92-9A8D-8EFBC447A7F2}" srcOrd="0" destOrd="0" presId="urn:microsoft.com/office/officeart/2016/7/layout/BasicProcessNew"/>
    <dgm:cxn modelId="{D8CF1C9E-B03E-4195-85A2-5C514246F1F0}" srcId="{4F30A60A-CBBF-4E7A-A5F8-48C669DAA96C}" destId="{715CAD56-1143-4883-BB6C-9A54E64CB913}" srcOrd="5" destOrd="0" parTransId="{6439D505-654D-417A-A1BE-E691610D6D39}" sibTransId="{3E840594-D1B8-4EF2-9AA0-9A25B893BE21}"/>
    <dgm:cxn modelId="{06321EBF-8188-4C21-9D44-FA2C32C5737D}" type="presOf" srcId="{715CAD56-1143-4883-BB6C-9A54E64CB913}" destId="{7BEE9DA4-9670-4101-B7B0-FB3CA08D45CE}" srcOrd="0" destOrd="0" presId="urn:microsoft.com/office/officeart/2016/7/layout/BasicProcessNew"/>
    <dgm:cxn modelId="{0E98A5C5-B018-46D8-8AAA-9BAB8684D1AA}" srcId="{4F30A60A-CBBF-4E7A-A5F8-48C669DAA96C}" destId="{8C43BCE1-D452-485F-9E37-72FFBD0ADCA0}" srcOrd="1" destOrd="0" parTransId="{64A5BE98-D02B-458B-B0DF-9168124996D5}" sibTransId="{E6CAE0C1-4C0D-4A9D-9D0E-9E3717611861}"/>
    <dgm:cxn modelId="{5787A0C8-23AC-47AA-97ED-70E3B6170D15}" srcId="{4F30A60A-CBBF-4E7A-A5F8-48C669DAA96C}" destId="{79D93B4E-0E33-4B89-8AF8-54D03774D4B3}" srcOrd="6" destOrd="0" parTransId="{06526195-EFF0-480D-A5FB-9993C58C7642}" sibTransId="{60C4AC3B-1FE5-4F4C-864B-38E87F78438A}"/>
    <dgm:cxn modelId="{71DC77CD-7C28-4DB4-9F62-B9B020165A24}" srcId="{4F30A60A-CBBF-4E7A-A5F8-48C669DAA96C}" destId="{D1D62E45-1A02-4ED8-BD53-FBFE3B07C887}" srcOrd="2" destOrd="0" parTransId="{159CBF94-007B-4691-A15A-CAE4F5EDB2E0}" sibTransId="{134A29D1-0CDA-4A48-903F-73B823A782F2}"/>
    <dgm:cxn modelId="{4919C9DA-9D9C-46CA-B8CA-3729DD062836}" type="presOf" srcId="{A8709D1A-46FC-4945-97E0-C0C4FC3BD9E3}" destId="{D0BA7FEA-0C8B-4A1D-82EB-9C464CDD2BB9}" srcOrd="0" destOrd="0" presId="urn:microsoft.com/office/officeart/2016/7/layout/BasicProcessNew"/>
    <dgm:cxn modelId="{E71704EA-964A-4DEB-8051-A4E444462DDE}" type="presOf" srcId="{134A29D1-0CDA-4A48-903F-73B823A782F2}" destId="{43C2910D-0ACA-4733-BC6A-1A6DA634CC7A}" srcOrd="0" destOrd="0" presId="urn:microsoft.com/office/officeart/2016/7/layout/BasicProcessNew"/>
    <dgm:cxn modelId="{ED7686FB-CECD-44F3-AD18-741B2F9C65A9}" srcId="{4F30A60A-CBBF-4E7A-A5F8-48C669DAA96C}" destId="{49A9F668-BCC5-4100-A458-E0E2E7DA82F6}" srcOrd="3" destOrd="0" parTransId="{D9787A11-C82D-4595-8812-81255D8FA171}" sibTransId="{B63D3B98-A18E-4D80-9BBF-4140CF781340}"/>
    <dgm:cxn modelId="{B1B1C1FC-F342-4946-A921-62679AC2FD11}" srcId="{4F30A60A-CBBF-4E7A-A5F8-48C669DAA96C}" destId="{A8709D1A-46FC-4945-97E0-C0C4FC3BD9E3}" srcOrd="0" destOrd="0" parTransId="{C4CD37A1-7A6B-43D6-9252-55B9DE6367A4}" sibTransId="{8258190A-00D8-408C-BE20-EBA30654D886}"/>
    <dgm:cxn modelId="{1A5E19D5-D80F-404A-9728-65397DFD713E}" type="presParOf" srcId="{7B79C675-D5E7-4AE9-8419-8258D0BF6744}" destId="{D0BA7FEA-0C8B-4A1D-82EB-9C464CDD2BB9}" srcOrd="0" destOrd="0" presId="urn:microsoft.com/office/officeart/2016/7/layout/BasicProcessNew"/>
    <dgm:cxn modelId="{2A44743A-7549-4636-BA14-0F2D5B75F1B3}" type="presParOf" srcId="{7B79C675-D5E7-4AE9-8419-8258D0BF6744}" destId="{9B13DF45-4932-4306-BCE2-4AB90193D02D}" srcOrd="1" destOrd="0" presId="urn:microsoft.com/office/officeart/2016/7/layout/BasicProcessNew"/>
    <dgm:cxn modelId="{40E23F81-A1BD-4816-8ECB-849AC0EAD843}" type="presParOf" srcId="{7B79C675-D5E7-4AE9-8419-8258D0BF6744}" destId="{34762106-05A3-4492-95FD-37DCEAC584AE}" srcOrd="2" destOrd="0" presId="urn:microsoft.com/office/officeart/2016/7/layout/BasicProcessNew"/>
    <dgm:cxn modelId="{27465574-70A9-4AB7-B3D2-E0D0AED8861D}" type="presParOf" srcId="{7B79C675-D5E7-4AE9-8419-8258D0BF6744}" destId="{BB775ECD-F868-454F-9848-3A2383C7AAA9}" srcOrd="3" destOrd="0" presId="urn:microsoft.com/office/officeart/2016/7/layout/BasicProcessNew"/>
    <dgm:cxn modelId="{22CB6F8E-98B4-4FB2-B4F9-A3E2DA6C99C2}" type="presParOf" srcId="{7B79C675-D5E7-4AE9-8419-8258D0BF6744}" destId="{EFB45703-347F-4F92-9A8D-8EFBC447A7F2}" srcOrd="4" destOrd="0" presId="urn:microsoft.com/office/officeart/2016/7/layout/BasicProcessNew"/>
    <dgm:cxn modelId="{D5F3CE9E-39E4-4480-8112-F21C903E1F38}" type="presParOf" srcId="{7B79C675-D5E7-4AE9-8419-8258D0BF6744}" destId="{54A5ECCE-AF77-4D35-8EE8-71DA9A66A63B}" srcOrd="5" destOrd="0" presId="urn:microsoft.com/office/officeart/2016/7/layout/BasicProcessNew"/>
    <dgm:cxn modelId="{88987AD6-3628-4356-B15F-CCA657DDE498}" type="presParOf" srcId="{7B79C675-D5E7-4AE9-8419-8258D0BF6744}" destId="{D21800BD-C5CE-4B33-B156-C5F1BDE64A5A}" srcOrd="6" destOrd="0" presId="urn:microsoft.com/office/officeart/2016/7/layout/BasicProcessNew"/>
    <dgm:cxn modelId="{026383D0-6D82-44D2-9E32-8E43C4A99B20}" type="presParOf" srcId="{7B79C675-D5E7-4AE9-8419-8258D0BF6744}" destId="{5BE0DF45-EE51-4B9C-A29D-7F640B22C51C}" srcOrd="7" destOrd="0" presId="urn:microsoft.com/office/officeart/2016/7/layout/BasicProcessNew"/>
    <dgm:cxn modelId="{0663AFBD-CA40-441E-AA61-C605D60F95CA}" type="presParOf" srcId="{7B79C675-D5E7-4AE9-8419-8258D0BF6744}" destId="{8907DC01-A17A-4B75-8C17-9599E2733B40}" srcOrd="8" destOrd="0" presId="urn:microsoft.com/office/officeart/2016/7/layout/BasicProcessNew"/>
    <dgm:cxn modelId="{F893DA14-C406-4D18-ABC5-FB3B7BD6169E}" type="presParOf" srcId="{7B79C675-D5E7-4AE9-8419-8258D0BF6744}" destId="{DCBA3DC6-0BD6-4B01-B067-4C3C955135F5}" srcOrd="9" destOrd="0" presId="urn:microsoft.com/office/officeart/2016/7/layout/BasicProcessNew"/>
    <dgm:cxn modelId="{D68C52D9-19DA-45E5-AA6A-DF9285AFADF3}" type="presParOf" srcId="{7B79C675-D5E7-4AE9-8419-8258D0BF6744}" destId="{43C2910D-0ACA-4733-BC6A-1A6DA634CC7A}" srcOrd="10" destOrd="0" presId="urn:microsoft.com/office/officeart/2016/7/layout/BasicProcessNew"/>
    <dgm:cxn modelId="{DB89BA49-0CF1-4427-9043-B17B1E353CDE}" type="presParOf" srcId="{7B79C675-D5E7-4AE9-8419-8258D0BF6744}" destId="{A7EAF10E-B997-4A7C-8EB5-1BAFF4448986}" srcOrd="11" destOrd="0" presId="urn:microsoft.com/office/officeart/2016/7/layout/BasicProcessNew"/>
    <dgm:cxn modelId="{56F9C156-60BC-4F4B-A51B-B32E7E2835D9}" type="presParOf" srcId="{7B79C675-D5E7-4AE9-8419-8258D0BF6744}" destId="{6BF2407A-C1A9-4F86-8C5E-EFD8DC269315}" srcOrd="12" destOrd="0" presId="urn:microsoft.com/office/officeart/2016/7/layout/BasicProcessNew"/>
    <dgm:cxn modelId="{6554D630-FFE9-4C11-BFA5-2B0C03D0B30A}" type="presParOf" srcId="{7B79C675-D5E7-4AE9-8419-8258D0BF6744}" destId="{A33BEF23-E3CB-4555-905E-C5DBE9C2D288}" srcOrd="13" destOrd="0" presId="urn:microsoft.com/office/officeart/2016/7/layout/BasicProcessNew"/>
    <dgm:cxn modelId="{06EA06C5-1C6E-45F0-AF87-651D93A361F5}" type="presParOf" srcId="{7B79C675-D5E7-4AE9-8419-8258D0BF6744}" destId="{15124761-C118-4969-B7EC-DC99C344AD70}" srcOrd="14" destOrd="0" presId="urn:microsoft.com/office/officeart/2016/7/layout/BasicProcessNew"/>
    <dgm:cxn modelId="{C85A9BC9-37D9-4D2A-A24E-93580911E1AA}" type="presParOf" srcId="{7B79C675-D5E7-4AE9-8419-8258D0BF6744}" destId="{0FB039A1-EB63-494B-A581-9F32D2207C3E}" srcOrd="15" destOrd="0" presId="urn:microsoft.com/office/officeart/2016/7/layout/BasicProcessNew"/>
    <dgm:cxn modelId="{6CD01BF5-ECC5-4CB6-BD50-98B292FD88F3}" type="presParOf" srcId="{7B79C675-D5E7-4AE9-8419-8258D0BF6744}" destId="{6ED57421-A8E8-4499-9065-2D8443F9660F}" srcOrd="16" destOrd="0" presId="urn:microsoft.com/office/officeart/2016/7/layout/BasicProcessNew"/>
    <dgm:cxn modelId="{0E572E19-83DA-43DC-AC70-0D8801C34E9D}" type="presParOf" srcId="{7B79C675-D5E7-4AE9-8419-8258D0BF6744}" destId="{1C2A766D-36DD-4B4B-980A-742C4C11F08C}" srcOrd="17" destOrd="0" presId="urn:microsoft.com/office/officeart/2016/7/layout/BasicProcessNew"/>
    <dgm:cxn modelId="{1C83AD7C-811B-43E3-B7DB-FE38C2E9DF5F}" type="presParOf" srcId="{7B79C675-D5E7-4AE9-8419-8258D0BF6744}" destId="{3CB706D9-3402-422A-A941-FDBEBBD8E8A8}" srcOrd="18" destOrd="0" presId="urn:microsoft.com/office/officeart/2016/7/layout/BasicProcessNew"/>
    <dgm:cxn modelId="{ADEC7A57-976B-4957-BB0F-C36AD7AD4835}" type="presParOf" srcId="{7B79C675-D5E7-4AE9-8419-8258D0BF6744}" destId="{8056328B-FC2B-458D-BA4D-27BB22463F12}" srcOrd="19" destOrd="0" presId="urn:microsoft.com/office/officeart/2016/7/layout/BasicProcessNew"/>
    <dgm:cxn modelId="{30ACC2ED-46CB-445F-8AEC-8E18C12B7CAD}" type="presParOf" srcId="{7B79C675-D5E7-4AE9-8419-8258D0BF6744}" destId="{7BEE9DA4-9670-4101-B7B0-FB3CA08D45CE}" srcOrd="20" destOrd="0" presId="urn:microsoft.com/office/officeart/2016/7/layout/BasicProcessNew"/>
    <dgm:cxn modelId="{7F302EFE-2F55-4022-8B3B-801ADB157748}" type="presParOf" srcId="{7B79C675-D5E7-4AE9-8419-8258D0BF6744}" destId="{B4FB012D-04BB-4E84-8DA7-A7A7F160DE37}" srcOrd="21" destOrd="0" presId="urn:microsoft.com/office/officeart/2016/7/layout/BasicProcessNew"/>
    <dgm:cxn modelId="{B22F7161-3BDA-4F8E-BFBB-FE6DC35DB9B2}" type="presParOf" srcId="{7B79C675-D5E7-4AE9-8419-8258D0BF6744}" destId="{CB913A30-816C-4DE7-8770-6861DCD7C9C2}" srcOrd="22" destOrd="0" presId="urn:microsoft.com/office/officeart/2016/7/layout/BasicProcessNew"/>
    <dgm:cxn modelId="{EBFA7B8D-DA5B-4364-BC6C-02822B222747}" type="presParOf" srcId="{7B79C675-D5E7-4AE9-8419-8258D0BF6744}" destId="{AC0B7939-7B8F-4CE1-B4CA-69BEB4DCAA30}" srcOrd="23" destOrd="0" presId="urn:microsoft.com/office/officeart/2016/7/layout/BasicProcessNew"/>
    <dgm:cxn modelId="{6D976C32-3FA2-4C38-AC48-FB79CABF5F7F}" type="presParOf" srcId="{7B79C675-D5E7-4AE9-8419-8258D0BF6744}" destId="{31EF95DB-574E-48F9-94F8-E8565C8D708C}" srcOrd="2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899E9-C266-4ECF-BB42-CF0550D71F2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724DDA0-E9DC-435F-9AF0-2FF7EF59F634}">
      <dgm:prSet/>
      <dgm:spPr/>
      <dgm:t>
        <a:bodyPr/>
        <a:lstStyle/>
        <a:p>
          <a:r>
            <a:rPr lang="en-US" b="1"/>
            <a:t>People </a:t>
          </a:r>
          <a:endParaRPr lang="en-US"/>
        </a:p>
      </dgm:t>
    </dgm:pt>
    <dgm:pt modelId="{AF2B0808-4F48-416B-BDAC-C8A73714E004}" type="parTrans" cxnId="{A3F43B6F-C545-417B-9140-40C85A36D4DE}">
      <dgm:prSet/>
      <dgm:spPr/>
      <dgm:t>
        <a:bodyPr/>
        <a:lstStyle/>
        <a:p>
          <a:endParaRPr lang="en-US"/>
        </a:p>
      </dgm:t>
    </dgm:pt>
    <dgm:pt modelId="{D4C7CAC5-EAF9-4650-9B86-41A399234C52}" type="sibTrans" cxnId="{A3F43B6F-C545-417B-9140-40C85A36D4DE}">
      <dgm:prSet/>
      <dgm:spPr/>
      <dgm:t>
        <a:bodyPr/>
        <a:lstStyle/>
        <a:p>
          <a:endParaRPr lang="en-US"/>
        </a:p>
      </dgm:t>
    </dgm:pt>
    <dgm:pt modelId="{456A3720-837F-4902-BAFE-04CC952ECCAB}">
      <dgm:prSet/>
      <dgm:spPr/>
      <dgm:t>
        <a:bodyPr/>
        <a:lstStyle/>
        <a:p>
          <a:r>
            <a:rPr lang="en-US" b="1"/>
            <a:t>Price</a:t>
          </a:r>
          <a:endParaRPr lang="en-US"/>
        </a:p>
      </dgm:t>
    </dgm:pt>
    <dgm:pt modelId="{4C5944A5-B2AF-40AA-9879-FC2A98EAF646}" type="parTrans" cxnId="{AD3E09CA-ED6B-4080-B9FF-34034CA619CD}">
      <dgm:prSet/>
      <dgm:spPr/>
      <dgm:t>
        <a:bodyPr/>
        <a:lstStyle/>
        <a:p>
          <a:endParaRPr lang="en-US"/>
        </a:p>
      </dgm:t>
    </dgm:pt>
    <dgm:pt modelId="{635D0380-C338-4985-8759-20A92DE77B3C}" type="sibTrans" cxnId="{AD3E09CA-ED6B-4080-B9FF-34034CA619CD}">
      <dgm:prSet/>
      <dgm:spPr/>
      <dgm:t>
        <a:bodyPr/>
        <a:lstStyle/>
        <a:p>
          <a:endParaRPr lang="en-US"/>
        </a:p>
      </dgm:t>
    </dgm:pt>
    <dgm:pt modelId="{A3535EB4-4C93-4E7F-9A85-9FC646D20F67}">
      <dgm:prSet/>
      <dgm:spPr/>
      <dgm:t>
        <a:bodyPr/>
        <a:lstStyle/>
        <a:p>
          <a:r>
            <a:rPr lang="en-US" b="1"/>
            <a:t>Property</a:t>
          </a:r>
          <a:endParaRPr lang="en-US"/>
        </a:p>
      </dgm:t>
    </dgm:pt>
    <dgm:pt modelId="{608CE992-7E7F-4151-872C-A9C2B6B76F91}" type="parTrans" cxnId="{BBC270E9-D3B5-49FB-BACF-8E27635B30C2}">
      <dgm:prSet/>
      <dgm:spPr/>
      <dgm:t>
        <a:bodyPr/>
        <a:lstStyle/>
        <a:p>
          <a:endParaRPr lang="en-US"/>
        </a:p>
      </dgm:t>
    </dgm:pt>
    <dgm:pt modelId="{64F0B6BA-A7ED-48D6-B3F9-A03489A479DE}" type="sibTrans" cxnId="{BBC270E9-D3B5-49FB-BACF-8E27635B30C2}">
      <dgm:prSet/>
      <dgm:spPr/>
      <dgm:t>
        <a:bodyPr/>
        <a:lstStyle/>
        <a:p>
          <a:endParaRPr lang="en-US"/>
        </a:p>
      </dgm:t>
    </dgm:pt>
    <dgm:pt modelId="{C0056146-F12D-423D-B4FB-71C4E025D2DF}">
      <dgm:prSet/>
      <dgm:spPr/>
      <dgm:t>
        <a:bodyPr/>
        <a:lstStyle/>
        <a:p>
          <a:r>
            <a:rPr lang="en-US" b="1"/>
            <a:t>Period of Affordability</a:t>
          </a:r>
          <a:endParaRPr lang="en-US"/>
        </a:p>
      </dgm:t>
    </dgm:pt>
    <dgm:pt modelId="{EBBF01F1-F4F5-4D22-8694-6E2A97CA953D}" type="parTrans" cxnId="{1AAC8D2C-2F19-401D-BBD7-DAB233C26009}">
      <dgm:prSet/>
      <dgm:spPr/>
      <dgm:t>
        <a:bodyPr/>
        <a:lstStyle/>
        <a:p>
          <a:endParaRPr lang="en-US"/>
        </a:p>
      </dgm:t>
    </dgm:pt>
    <dgm:pt modelId="{C07503A6-A92D-4126-A033-970C8FA9FDF0}" type="sibTrans" cxnId="{1AAC8D2C-2F19-401D-BBD7-DAB233C26009}">
      <dgm:prSet/>
      <dgm:spPr/>
      <dgm:t>
        <a:bodyPr/>
        <a:lstStyle/>
        <a:p>
          <a:endParaRPr lang="en-US"/>
        </a:p>
      </dgm:t>
    </dgm:pt>
    <dgm:pt modelId="{0F9F625A-676E-40E9-942D-7348B9A6CC38}" type="pres">
      <dgm:prSet presAssocID="{192899E9-C266-4ECF-BB42-CF0550D71F2C}" presName="hierChild1" presStyleCnt="0">
        <dgm:presLayoutVars>
          <dgm:chPref val="1"/>
          <dgm:dir/>
          <dgm:animOne val="branch"/>
          <dgm:animLvl val="lvl"/>
          <dgm:resizeHandles/>
        </dgm:presLayoutVars>
      </dgm:prSet>
      <dgm:spPr/>
    </dgm:pt>
    <dgm:pt modelId="{59FA47FE-3274-4602-BA88-37DFC6CF2BE2}" type="pres">
      <dgm:prSet presAssocID="{4724DDA0-E9DC-435F-9AF0-2FF7EF59F634}" presName="hierRoot1" presStyleCnt="0"/>
      <dgm:spPr/>
    </dgm:pt>
    <dgm:pt modelId="{608A68B6-600D-42EF-8D11-692C052676AC}" type="pres">
      <dgm:prSet presAssocID="{4724DDA0-E9DC-435F-9AF0-2FF7EF59F634}" presName="composite" presStyleCnt="0"/>
      <dgm:spPr/>
    </dgm:pt>
    <dgm:pt modelId="{A100922B-FCCB-47BE-933B-CAAA0BDE778D}" type="pres">
      <dgm:prSet presAssocID="{4724DDA0-E9DC-435F-9AF0-2FF7EF59F634}" presName="background" presStyleLbl="node0" presStyleIdx="0" presStyleCnt="4"/>
      <dgm:spPr/>
    </dgm:pt>
    <dgm:pt modelId="{887ECDF0-D922-4814-A870-DB8625DE5F07}" type="pres">
      <dgm:prSet presAssocID="{4724DDA0-E9DC-435F-9AF0-2FF7EF59F634}" presName="text" presStyleLbl="fgAcc0" presStyleIdx="0" presStyleCnt="4">
        <dgm:presLayoutVars>
          <dgm:chPref val="3"/>
        </dgm:presLayoutVars>
      </dgm:prSet>
      <dgm:spPr/>
    </dgm:pt>
    <dgm:pt modelId="{7051EC4E-DFBC-4C65-A951-51F9C37987D8}" type="pres">
      <dgm:prSet presAssocID="{4724DDA0-E9DC-435F-9AF0-2FF7EF59F634}" presName="hierChild2" presStyleCnt="0"/>
      <dgm:spPr/>
    </dgm:pt>
    <dgm:pt modelId="{B4CF7992-FCC6-4CB7-8E30-E1D710057360}" type="pres">
      <dgm:prSet presAssocID="{456A3720-837F-4902-BAFE-04CC952ECCAB}" presName="hierRoot1" presStyleCnt="0"/>
      <dgm:spPr/>
    </dgm:pt>
    <dgm:pt modelId="{0D77B4BB-AD33-411D-8774-2C4FB5AD985C}" type="pres">
      <dgm:prSet presAssocID="{456A3720-837F-4902-BAFE-04CC952ECCAB}" presName="composite" presStyleCnt="0"/>
      <dgm:spPr/>
    </dgm:pt>
    <dgm:pt modelId="{47BBD8E4-040E-4286-BD7B-E8C50B7823F5}" type="pres">
      <dgm:prSet presAssocID="{456A3720-837F-4902-BAFE-04CC952ECCAB}" presName="background" presStyleLbl="node0" presStyleIdx="1" presStyleCnt="4"/>
      <dgm:spPr/>
    </dgm:pt>
    <dgm:pt modelId="{49550B7D-C6AD-49ED-9926-6F3830309613}" type="pres">
      <dgm:prSet presAssocID="{456A3720-837F-4902-BAFE-04CC952ECCAB}" presName="text" presStyleLbl="fgAcc0" presStyleIdx="1" presStyleCnt="4">
        <dgm:presLayoutVars>
          <dgm:chPref val="3"/>
        </dgm:presLayoutVars>
      </dgm:prSet>
      <dgm:spPr/>
    </dgm:pt>
    <dgm:pt modelId="{A36BABA4-7213-439A-9C70-CF8FC06E55C9}" type="pres">
      <dgm:prSet presAssocID="{456A3720-837F-4902-BAFE-04CC952ECCAB}" presName="hierChild2" presStyleCnt="0"/>
      <dgm:spPr/>
    </dgm:pt>
    <dgm:pt modelId="{B61C3200-383D-4718-852D-BD87877569F6}" type="pres">
      <dgm:prSet presAssocID="{A3535EB4-4C93-4E7F-9A85-9FC646D20F67}" presName="hierRoot1" presStyleCnt="0"/>
      <dgm:spPr/>
    </dgm:pt>
    <dgm:pt modelId="{041451A9-6FA4-479F-B8BC-1AB97E57D47E}" type="pres">
      <dgm:prSet presAssocID="{A3535EB4-4C93-4E7F-9A85-9FC646D20F67}" presName="composite" presStyleCnt="0"/>
      <dgm:spPr/>
    </dgm:pt>
    <dgm:pt modelId="{F2A88949-4D66-4B7E-9677-C3CC5836ED0F}" type="pres">
      <dgm:prSet presAssocID="{A3535EB4-4C93-4E7F-9A85-9FC646D20F67}" presName="background" presStyleLbl="node0" presStyleIdx="2" presStyleCnt="4"/>
      <dgm:spPr/>
    </dgm:pt>
    <dgm:pt modelId="{FF7F9406-0241-487C-BDB9-220F3A14ED7C}" type="pres">
      <dgm:prSet presAssocID="{A3535EB4-4C93-4E7F-9A85-9FC646D20F67}" presName="text" presStyleLbl="fgAcc0" presStyleIdx="2" presStyleCnt="4">
        <dgm:presLayoutVars>
          <dgm:chPref val="3"/>
        </dgm:presLayoutVars>
      </dgm:prSet>
      <dgm:spPr/>
    </dgm:pt>
    <dgm:pt modelId="{DBE6612A-3EB8-41F1-89A2-3E84A70863D0}" type="pres">
      <dgm:prSet presAssocID="{A3535EB4-4C93-4E7F-9A85-9FC646D20F67}" presName="hierChild2" presStyleCnt="0"/>
      <dgm:spPr/>
    </dgm:pt>
    <dgm:pt modelId="{A20E6834-6B7C-4A86-82C0-2ED6F98A0830}" type="pres">
      <dgm:prSet presAssocID="{C0056146-F12D-423D-B4FB-71C4E025D2DF}" presName="hierRoot1" presStyleCnt="0"/>
      <dgm:spPr/>
    </dgm:pt>
    <dgm:pt modelId="{D47A27F7-9410-4E02-AD0A-78D1CE585299}" type="pres">
      <dgm:prSet presAssocID="{C0056146-F12D-423D-B4FB-71C4E025D2DF}" presName="composite" presStyleCnt="0"/>
      <dgm:spPr/>
    </dgm:pt>
    <dgm:pt modelId="{D423952D-7FAE-4FF0-8B48-3E48A0C6A5BF}" type="pres">
      <dgm:prSet presAssocID="{C0056146-F12D-423D-B4FB-71C4E025D2DF}" presName="background" presStyleLbl="node0" presStyleIdx="3" presStyleCnt="4"/>
      <dgm:spPr/>
    </dgm:pt>
    <dgm:pt modelId="{C3CE4C44-B989-4D1D-AC33-4967671FB8F9}" type="pres">
      <dgm:prSet presAssocID="{C0056146-F12D-423D-B4FB-71C4E025D2DF}" presName="text" presStyleLbl="fgAcc0" presStyleIdx="3" presStyleCnt="4">
        <dgm:presLayoutVars>
          <dgm:chPref val="3"/>
        </dgm:presLayoutVars>
      </dgm:prSet>
      <dgm:spPr/>
    </dgm:pt>
    <dgm:pt modelId="{DB37192E-145F-435A-89AF-01CA9C4F37F1}" type="pres">
      <dgm:prSet presAssocID="{C0056146-F12D-423D-B4FB-71C4E025D2DF}" presName="hierChild2" presStyleCnt="0"/>
      <dgm:spPr/>
    </dgm:pt>
  </dgm:ptLst>
  <dgm:cxnLst>
    <dgm:cxn modelId="{6CD59605-41FC-4ACB-9908-F2DC9ADEB5A5}" type="presOf" srcId="{456A3720-837F-4902-BAFE-04CC952ECCAB}" destId="{49550B7D-C6AD-49ED-9926-6F3830309613}" srcOrd="0" destOrd="0" presId="urn:microsoft.com/office/officeart/2005/8/layout/hierarchy1"/>
    <dgm:cxn modelId="{EF46D51A-F3D8-4DC0-9E0E-8F4B0ABF0F62}" type="presOf" srcId="{C0056146-F12D-423D-B4FB-71C4E025D2DF}" destId="{C3CE4C44-B989-4D1D-AC33-4967671FB8F9}" srcOrd="0" destOrd="0" presId="urn:microsoft.com/office/officeart/2005/8/layout/hierarchy1"/>
    <dgm:cxn modelId="{A31A6A26-A098-44DE-AC9B-FDDAA4A66F14}" type="presOf" srcId="{4724DDA0-E9DC-435F-9AF0-2FF7EF59F634}" destId="{887ECDF0-D922-4814-A870-DB8625DE5F07}" srcOrd="0" destOrd="0" presId="urn:microsoft.com/office/officeart/2005/8/layout/hierarchy1"/>
    <dgm:cxn modelId="{1AAC8D2C-2F19-401D-BBD7-DAB233C26009}" srcId="{192899E9-C266-4ECF-BB42-CF0550D71F2C}" destId="{C0056146-F12D-423D-B4FB-71C4E025D2DF}" srcOrd="3" destOrd="0" parTransId="{EBBF01F1-F4F5-4D22-8694-6E2A97CA953D}" sibTransId="{C07503A6-A92D-4126-A033-970C8FA9FDF0}"/>
    <dgm:cxn modelId="{A3F43B6F-C545-417B-9140-40C85A36D4DE}" srcId="{192899E9-C266-4ECF-BB42-CF0550D71F2C}" destId="{4724DDA0-E9DC-435F-9AF0-2FF7EF59F634}" srcOrd="0" destOrd="0" parTransId="{AF2B0808-4F48-416B-BDAC-C8A73714E004}" sibTransId="{D4C7CAC5-EAF9-4650-9B86-41A399234C52}"/>
    <dgm:cxn modelId="{7FCDAE8A-260A-4A37-BF6A-1CA6E9385FA6}" type="presOf" srcId="{192899E9-C266-4ECF-BB42-CF0550D71F2C}" destId="{0F9F625A-676E-40E9-942D-7348B9A6CC38}" srcOrd="0" destOrd="0" presId="urn:microsoft.com/office/officeart/2005/8/layout/hierarchy1"/>
    <dgm:cxn modelId="{0244ACA3-6DB9-4A86-89EB-23D05DAD800F}" type="presOf" srcId="{A3535EB4-4C93-4E7F-9A85-9FC646D20F67}" destId="{FF7F9406-0241-487C-BDB9-220F3A14ED7C}" srcOrd="0" destOrd="0" presId="urn:microsoft.com/office/officeart/2005/8/layout/hierarchy1"/>
    <dgm:cxn modelId="{AD3E09CA-ED6B-4080-B9FF-34034CA619CD}" srcId="{192899E9-C266-4ECF-BB42-CF0550D71F2C}" destId="{456A3720-837F-4902-BAFE-04CC952ECCAB}" srcOrd="1" destOrd="0" parTransId="{4C5944A5-B2AF-40AA-9879-FC2A98EAF646}" sibTransId="{635D0380-C338-4985-8759-20A92DE77B3C}"/>
    <dgm:cxn modelId="{BBC270E9-D3B5-49FB-BACF-8E27635B30C2}" srcId="{192899E9-C266-4ECF-BB42-CF0550D71F2C}" destId="{A3535EB4-4C93-4E7F-9A85-9FC646D20F67}" srcOrd="2" destOrd="0" parTransId="{608CE992-7E7F-4151-872C-A9C2B6B76F91}" sibTransId="{64F0B6BA-A7ED-48D6-B3F9-A03489A479DE}"/>
    <dgm:cxn modelId="{96DD1CF4-8B6D-4473-96CE-25F9D93B3A85}" type="presParOf" srcId="{0F9F625A-676E-40E9-942D-7348B9A6CC38}" destId="{59FA47FE-3274-4602-BA88-37DFC6CF2BE2}" srcOrd="0" destOrd="0" presId="urn:microsoft.com/office/officeart/2005/8/layout/hierarchy1"/>
    <dgm:cxn modelId="{FF449524-FC35-4227-A1FE-928B6D3426A2}" type="presParOf" srcId="{59FA47FE-3274-4602-BA88-37DFC6CF2BE2}" destId="{608A68B6-600D-42EF-8D11-692C052676AC}" srcOrd="0" destOrd="0" presId="urn:microsoft.com/office/officeart/2005/8/layout/hierarchy1"/>
    <dgm:cxn modelId="{7722A9A2-6960-4F9B-93B4-3980159898A0}" type="presParOf" srcId="{608A68B6-600D-42EF-8D11-692C052676AC}" destId="{A100922B-FCCB-47BE-933B-CAAA0BDE778D}" srcOrd="0" destOrd="0" presId="urn:microsoft.com/office/officeart/2005/8/layout/hierarchy1"/>
    <dgm:cxn modelId="{2B02CEB9-D3F6-4592-950B-93361B79BE98}" type="presParOf" srcId="{608A68B6-600D-42EF-8D11-692C052676AC}" destId="{887ECDF0-D922-4814-A870-DB8625DE5F07}" srcOrd="1" destOrd="0" presId="urn:microsoft.com/office/officeart/2005/8/layout/hierarchy1"/>
    <dgm:cxn modelId="{3E19D03A-16A8-4416-B5A1-D7C55A2D5C3C}" type="presParOf" srcId="{59FA47FE-3274-4602-BA88-37DFC6CF2BE2}" destId="{7051EC4E-DFBC-4C65-A951-51F9C37987D8}" srcOrd="1" destOrd="0" presId="urn:microsoft.com/office/officeart/2005/8/layout/hierarchy1"/>
    <dgm:cxn modelId="{25021F5B-1B21-4D98-A149-6EFF262B9378}" type="presParOf" srcId="{0F9F625A-676E-40E9-942D-7348B9A6CC38}" destId="{B4CF7992-FCC6-4CB7-8E30-E1D710057360}" srcOrd="1" destOrd="0" presId="urn:microsoft.com/office/officeart/2005/8/layout/hierarchy1"/>
    <dgm:cxn modelId="{6BF46B1D-AE8B-495C-A974-6203F76BD143}" type="presParOf" srcId="{B4CF7992-FCC6-4CB7-8E30-E1D710057360}" destId="{0D77B4BB-AD33-411D-8774-2C4FB5AD985C}" srcOrd="0" destOrd="0" presId="urn:microsoft.com/office/officeart/2005/8/layout/hierarchy1"/>
    <dgm:cxn modelId="{C77F4ECB-AFE4-497A-BE4E-F1DA01066130}" type="presParOf" srcId="{0D77B4BB-AD33-411D-8774-2C4FB5AD985C}" destId="{47BBD8E4-040E-4286-BD7B-E8C50B7823F5}" srcOrd="0" destOrd="0" presId="urn:microsoft.com/office/officeart/2005/8/layout/hierarchy1"/>
    <dgm:cxn modelId="{510A29D5-4D37-48D5-8C0D-38AF6CF762CC}" type="presParOf" srcId="{0D77B4BB-AD33-411D-8774-2C4FB5AD985C}" destId="{49550B7D-C6AD-49ED-9926-6F3830309613}" srcOrd="1" destOrd="0" presId="urn:microsoft.com/office/officeart/2005/8/layout/hierarchy1"/>
    <dgm:cxn modelId="{A0DFD33F-B840-40BF-A717-EBDCA001FCB6}" type="presParOf" srcId="{B4CF7992-FCC6-4CB7-8E30-E1D710057360}" destId="{A36BABA4-7213-439A-9C70-CF8FC06E55C9}" srcOrd="1" destOrd="0" presId="urn:microsoft.com/office/officeart/2005/8/layout/hierarchy1"/>
    <dgm:cxn modelId="{A76C6956-7E65-42EF-A2C7-C66BC92F4E5E}" type="presParOf" srcId="{0F9F625A-676E-40E9-942D-7348B9A6CC38}" destId="{B61C3200-383D-4718-852D-BD87877569F6}" srcOrd="2" destOrd="0" presId="urn:microsoft.com/office/officeart/2005/8/layout/hierarchy1"/>
    <dgm:cxn modelId="{3E54F8FF-BD77-460F-AD08-897454BA446C}" type="presParOf" srcId="{B61C3200-383D-4718-852D-BD87877569F6}" destId="{041451A9-6FA4-479F-B8BC-1AB97E57D47E}" srcOrd="0" destOrd="0" presId="urn:microsoft.com/office/officeart/2005/8/layout/hierarchy1"/>
    <dgm:cxn modelId="{57FB25C0-30B0-423F-80E1-89D6688E889E}" type="presParOf" srcId="{041451A9-6FA4-479F-B8BC-1AB97E57D47E}" destId="{F2A88949-4D66-4B7E-9677-C3CC5836ED0F}" srcOrd="0" destOrd="0" presId="urn:microsoft.com/office/officeart/2005/8/layout/hierarchy1"/>
    <dgm:cxn modelId="{A6AB40BB-824E-4F43-AE84-0E6A3F50559F}" type="presParOf" srcId="{041451A9-6FA4-479F-B8BC-1AB97E57D47E}" destId="{FF7F9406-0241-487C-BDB9-220F3A14ED7C}" srcOrd="1" destOrd="0" presId="urn:microsoft.com/office/officeart/2005/8/layout/hierarchy1"/>
    <dgm:cxn modelId="{0979BD28-5D93-4367-8B88-AA4432C878FD}" type="presParOf" srcId="{B61C3200-383D-4718-852D-BD87877569F6}" destId="{DBE6612A-3EB8-41F1-89A2-3E84A70863D0}" srcOrd="1" destOrd="0" presId="urn:microsoft.com/office/officeart/2005/8/layout/hierarchy1"/>
    <dgm:cxn modelId="{704C9AED-5ADB-4264-91BD-87E06E6948DE}" type="presParOf" srcId="{0F9F625A-676E-40E9-942D-7348B9A6CC38}" destId="{A20E6834-6B7C-4A86-82C0-2ED6F98A0830}" srcOrd="3" destOrd="0" presId="urn:microsoft.com/office/officeart/2005/8/layout/hierarchy1"/>
    <dgm:cxn modelId="{6E147F5F-F5EA-440F-8B04-76BF403B4DBB}" type="presParOf" srcId="{A20E6834-6B7C-4A86-82C0-2ED6F98A0830}" destId="{D47A27F7-9410-4E02-AD0A-78D1CE585299}" srcOrd="0" destOrd="0" presId="urn:microsoft.com/office/officeart/2005/8/layout/hierarchy1"/>
    <dgm:cxn modelId="{ECD7E067-E466-4CED-96CF-9BC9CBE1FF2E}" type="presParOf" srcId="{D47A27F7-9410-4E02-AD0A-78D1CE585299}" destId="{D423952D-7FAE-4FF0-8B48-3E48A0C6A5BF}" srcOrd="0" destOrd="0" presId="urn:microsoft.com/office/officeart/2005/8/layout/hierarchy1"/>
    <dgm:cxn modelId="{F00136F1-FA36-4A72-B03A-C2777A3F9C60}" type="presParOf" srcId="{D47A27F7-9410-4E02-AD0A-78D1CE585299}" destId="{C3CE4C44-B989-4D1D-AC33-4967671FB8F9}" srcOrd="1" destOrd="0" presId="urn:microsoft.com/office/officeart/2005/8/layout/hierarchy1"/>
    <dgm:cxn modelId="{112B1252-1C93-4A39-ADAF-091DF76A88A5}" type="presParOf" srcId="{A20E6834-6B7C-4A86-82C0-2ED6F98A0830}" destId="{DB37192E-145F-435A-89AF-01CA9C4F37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2BDD19-BDD7-4457-8E3A-2C8E3890CA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04885A-C44D-4B84-ABC9-62336F40EBE1}">
      <dgm:prSet/>
      <dgm:spPr/>
      <dgm:t>
        <a:bodyPr/>
        <a:lstStyle/>
        <a:p>
          <a:r>
            <a:rPr lang="en-US" dirty="0"/>
            <a:t>Part -5 Income Determination Method will be used to determine eligibility.</a:t>
          </a:r>
        </a:p>
      </dgm:t>
    </dgm:pt>
    <dgm:pt modelId="{1D0DD867-A47A-4B85-B41B-D8A497FF78AB}" type="parTrans" cxnId="{8A075ECD-2027-4907-8D18-A6CFE49BB6AF}">
      <dgm:prSet/>
      <dgm:spPr/>
      <dgm:t>
        <a:bodyPr/>
        <a:lstStyle/>
        <a:p>
          <a:endParaRPr lang="en-US"/>
        </a:p>
      </dgm:t>
    </dgm:pt>
    <dgm:pt modelId="{79F208CA-071E-4E81-A02F-79A2165D2304}" type="sibTrans" cxnId="{8A075ECD-2027-4907-8D18-A6CFE49BB6AF}">
      <dgm:prSet/>
      <dgm:spPr/>
      <dgm:t>
        <a:bodyPr/>
        <a:lstStyle/>
        <a:p>
          <a:endParaRPr lang="en-US"/>
        </a:p>
      </dgm:t>
    </dgm:pt>
    <dgm:pt modelId="{2A29E678-4F8C-4DF7-936D-C81FAA4C7536}">
      <dgm:prSet/>
      <dgm:spPr/>
      <dgm:t>
        <a:bodyPr/>
        <a:lstStyle/>
        <a:p>
          <a:r>
            <a:rPr lang="en-US"/>
            <a:t>Income from all family members 18 &amp; up will be counted.</a:t>
          </a:r>
        </a:p>
      </dgm:t>
    </dgm:pt>
    <dgm:pt modelId="{FC78C4D8-959C-45EC-B6D6-164FDDB8101D}" type="parTrans" cxnId="{201F3E4F-4AB1-42A1-AC16-572CEA0AF3D5}">
      <dgm:prSet/>
      <dgm:spPr/>
      <dgm:t>
        <a:bodyPr/>
        <a:lstStyle/>
        <a:p>
          <a:endParaRPr lang="en-US"/>
        </a:p>
      </dgm:t>
    </dgm:pt>
    <dgm:pt modelId="{8734FE56-FE5B-43C3-B5FB-AFB1EE8E7E1B}" type="sibTrans" cxnId="{201F3E4F-4AB1-42A1-AC16-572CEA0AF3D5}">
      <dgm:prSet/>
      <dgm:spPr/>
      <dgm:t>
        <a:bodyPr/>
        <a:lstStyle/>
        <a:p>
          <a:endParaRPr lang="en-US"/>
        </a:p>
      </dgm:t>
    </dgm:pt>
    <dgm:pt modelId="{DC8C34CC-315E-4A08-A91C-B0C4981A6A7A}">
      <dgm:prSet/>
      <dgm:spPr/>
      <dgm:t>
        <a:bodyPr/>
        <a:lstStyle/>
        <a:p>
          <a:r>
            <a:rPr lang="en-US"/>
            <a:t>Cannot have owned or have had an interest in a principal residence within the past three years.</a:t>
          </a:r>
        </a:p>
      </dgm:t>
    </dgm:pt>
    <dgm:pt modelId="{B2D87ED8-D7C9-4C26-90C4-3B4EC20129ED}" type="parTrans" cxnId="{71029883-B4A7-484F-9848-D3E3BA6E9AB2}">
      <dgm:prSet/>
      <dgm:spPr/>
      <dgm:t>
        <a:bodyPr/>
        <a:lstStyle/>
        <a:p>
          <a:endParaRPr lang="en-US"/>
        </a:p>
      </dgm:t>
    </dgm:pt>
    <dgm:pt modelId="{8A2F8612-C8C3-4ADC-9514-0905577D396B}" type="sibTrans" cxnId="{71029883-B4A7-484F-9848-D3E3BA6E9AB2}">
      <dgm:prSet/>
      <dgm:spPr/>
      <dgm:t>
        <a:bodyPr/>
        <a:lstStyle/>
        <a:p>
          <a:endParaRPr lang="en-US"/>
        </a:p>
      </dgm:t>
    </dgm:pt>
    <dgm:pt modelId="{85E692F2-3E2A-4993-A522-731E80ED4F22}">
      <dgm:prSet/>
      <dgm:spPr/>
      <dgm:t>
        <a:bodyPr/>
        <a:lstStyle/>
        <a:p>
          <a:r>
            <a:rPr lang="en-US"/>
            <a:t>Must be a U.S. Citizen..</a:t>
          </a:r>
        </a:p>
      </dgm:t>
    </dgm:pt>
    <dgm:pt modelId="{B92B358E-A4AB-4FF9-A474-5635DAD426E3}" type="parTrans" cxnId="{47D1E714-54A8-4853-A993-6D3DDA87866C}">
      <dgm:prSet/>
      <dgm:spPr/>
      <dgm:t>
        <a:bodyPr/>
        <a:lstStyle/>
        <a:p>
          <a:endParaRPr lang="en-US"/>
        </a:p>
      </dgm:t>
    </dgm:pt>
    <dgm:pt modelId="{DB937444-D775-47BA-8B26-F72E9ABF02BE}" type="sibTrans" cxnId="{47D1E714-54A8-4853-A993-6D3DDA87866C}">
      <dgm:prSet/>
      <dgm:spPr/>
      <dgm:t>
        <a:bodyPr/>
        <a:lstStyle/>
        <a:p>
          <a:endParaRPr lang="en-US"/>
        </a:p>
      </dgm:t>
    </dgm:pt>
    <dgm:pt modelId="{C57023F0-2CCB-4E00-B960-97255E0AB789}">
      <dgm:prSet/>
      <dgm:spPr/>
      <dgm:t>
        <a:bodyPr/>
        <a:lstStyle/>
        <a:p>
          <a:r>
            <a:rPr lang="en-US" dirty="0"/>
            <a:t>Income can not exceed 80% of AMI.</a:t>
          </a:r>
        </a:p>
      </dgm:t>
    </dgm:pt>
    <dgm:pt modelId="{BF5EF36C-0CBA-4D36-8AE5-6D85563027CD}" type="parTrans" cxnId="{0C37A2CE-BB75-47F7-B803-E4DA05EF5305}">
      <dgm:prSet/>
      <dgm:spPr/>
      <dgm:t>
        <a:bodyPr/>
        <a:lstStyle/>
        <a:p>
          <a:endParaRPr lang="en-US"/>
        </a:p>
      </dgm:t>
    </dgm:pt>
    <dgm:pt modelId="{2C4E4C9B-BE00-4197-927E-01BF3187D2A3}" type="sibTrans" cxnId="{0C37A2CE-BB75-47F7-B803-E4DA05EF5305}">
      <dgm:prSet/>
      <dgm:spPr/>
      <dgm:t>
        <a:bodyPr/>
        <a:lstStyle/>
        <a:p>
          <a:endParaRPr lang="en-US"/>
        </a:p>
      </dgm:t>
    </dgm:pt>
    <dgm:pt modelId="{55F1B93B-F251-49D3-8900-61A5C4541E78}">
      <dgm:prSet/>
      <dgm:spPr/>
      <dgm:t>
        <a:bodyPr/>
        <a:lstStyle/>
        <a:p>
          <a:r>
            <a:rPr lang="en-US" dirty="0"/>
            <a:t>Property must be the principal residence.</a:t>
          </a:r>
        </a:p>
      </dgm:t>
    </dgm:pt>
    <dgm:pt modelId="{644E4187-7927-4C85-97F2-9F55AC65CE34}" type="parTrans" cxnId="{1ADFC783-E530-4A3B-9F0A-DB51D2D94EF8}">
      <dgm:prSet/>
      <dgm:spPr/>
      <dgm:t>
        <a:bodyPr/>
        <a:lstStyle/>
        <a:p>
          <a:endParaRPr lang="en-US"/>
        </a:p>
      </dgm:t>
    </dgm:pt>
    <dgm:pt modelId="{748CA70B-E6A2-4190-A45F-E125C9551A03}" type="sibTrans" cxnId="{1ADFC783-E530-4A3B-9F0A-DB51D2D94EF8}">
      <dgm:prSet/>
      <dgm:spPr/>
      <dgm:t>
        <a:bodyPr/>
        <a:lstStyle/>
        <a:p>
          <a:endParaRPr lang="en-US"/>
        </a:p>
      </dgm:t>
    </dgm:pt>
    <dgm:pt modelId="{1E2A471F-BD51-4AA2-B092-AD0CECEDF7EB}">
      <dgm:prSet/>
      <dgm:spPr/>
      <dgm:t>
        <a:bodyPr/>
        <a:lstStyle/>
        <a:p>
          <a:r>
            <a:rPr lang="en-US" dirty="0"/>
            <a:t>Applicants must qualify as a low-to-moderate household income at the time the housing contract is signed.</a:t>
          </a:r>
        </a:p>
      </dgm:t>
    </dgm:pt>
    <dgm:pt modelId="{98963E7A-F210-4D56-9D44-9A1C26EB36E2}" type="parTrans" cxnId="{5560FFD8-8131-4F55-A2D0-B0070F5D91DE}">
      <dgm:prSet/>
      <dgm:spPr/>
      <dgm:t>
        <a:bodyPr/>
        <a:lstStyle/>
        <a:p>
          <a:endParaRPr lang="en-US"/>
        </a:p>
      </dgm:t>
    </dgm:pt>
    <dgm:pt modelId="{B05784E1-FDE2-4B60-8A8B-DD38F86DBFA8}" type="sibTrans" cxnId="{5560FFD8-8131-4F55-A2D0-B0070F5D91DE}">
      <dgm:prSet/>
      <dgm:spPr/>
      <dgm:t>
        <a:bodyPr/>
        <a:lstStyle/>
        <a:p>
          <a:endParaRPr lang="en-US"/>
        </a:p>
      </dgm:t>
    </dgm:pt>
    <dgm:pt modelId="{986C0C5D-C955-4A46-99CD-83661FD4F78E}">
      <dgm:prSet/>
      <dgm:spPr/>
      <dgm:t>
        <a:bodyPr/>
        <a:lstStyle/>
        <a:p>
          <a:r>
            <a:rPr lang="en-US" dirty="0"/>
            <a:t>Receive pre-purchase counseling.</a:t>
          </a:r>
        </a:p>
      </dgm:t>
    </dgm:pt>
    <dgm:pt modelId="{A0701FEF-873C-4342-9C71-570EA8F11A56}" type="parTrans" cxnId="{DC95CDC4-0722-4220-857B-D17916A393CA}">
      <dgm:prSet/>
      <dgm:spPr/>
      <dgm:t>
        <a:bodyPr/>
        <a:lstStyle/>
        <a:p>
          <a:endParaRPr lang="en-US"/>
        </a:p>
      </dgm:t>
    </dgm:pt>
    <dgm:pt modelId="{EA4CFFF4-7C6A-41DF-9E12-BBE99AA51BE1}" type="sibTrans" cxnId="{DC95CDC4-0722-4220-857B-D17916A393CA}">
      <dgm:prSet/>
      <dgm:spPr/>
      <dgm:t>
        <a:bodyPr/>
        <a:lstStyle/>
        <a:p>
          <a:endParaRPr lang="en-US"/>
        </a:p>
      </dgm:t>
    </dgm:pt>
    <dgm:pt modelId="{75EC2EE4-75F8-49DF-A07C-7F2F6754A091}">
      <dgm:prSet/>
      <dgm:spPr/>
      <dgm:t>
        <a:bodyPr/>
        <a:lstStyle/>
        <a:p>
          <a:r>
            <a:rPr lang="en-US" dirty="0"/>
            <a:t>Debt-to-Income Ratio 30/45</a:t>
          </a:r>
        </a:p>
      </dgm:t>
    </dgm:pt>
    <dgm:pt modelId="{D18412EF-0DEC-408C-9866-D0EB09BBCEAE}" type="parTrans" cxnId="{3A6BC5C0-0AED-4A40-98BC-98DC45092748}">
      <dgm:prSet/>
      <dgm:spPr/>
      <dgm:t>
        <a:bodyPr/>
        <a:lstStyle/>
        <a:p>
          <a:endParaRPr lang="en-US"/>
        </a:p>
      </dgm:t>
    </dgm:pt>
    <dgm:pt modelId="{F3921822-8A6E-4E7E-8E8F-296BE61AFE93}" type="sibTrans" cxnId="{3A6BC5C0-0AED-4A40-98BC-98DC45092748}">
      <dgm:prSet/>
      <dgm:spPr/>
      <dgm:t>
        <a:bodyPr/>
        <a:lstStyle/>
        <a:p>
          <a:endParaRPr lang="en-US"/>
        </a:p>
      </dgm:t>
    </dgm:pt>
    <dgm:pt modelId="{BB5304F0-6C80-48D2-89F6-E9F57761E8CA}" type="pres">
      <dgm:prSet presAssocID="{352BDD19-BDD7-4457-8E3A-2C8E3890CA0E}" presName="diagram" presStyleCnt="0">
        <dgm:presLayoutVars>
          <dgm:dir/>
          <dgm:resizeHandles val="exact"/>
        </dgm:presLayoutVars>
      </dgm:prSet>
      <dgm:spPr/>
    </dgm:pt>
    <dgm:pt modelId="{3B9178EF-2243-49A5-876B-0883203C7899}" type="pres">
      <dgm:prSet presAssocID="{1904885A-C44D-4B84-ABC9-62336F40EBE1}" presName="node" presStyleLbl="node1" presStyleIdx="0" presStyleCnt="9">
        <dgm:presLayoutVars>
          <dgm:bulletEnabled val="1"/>
        </dgm:presLayoutVars>
      </dgm:prSet>
      <dgm:spPr/>
    </dgm:pt>
    <dgm:pt modelId="{EFC0D23B-4347-473E-9445-8FE107CC8E18}" type="pres">
      <dgm:prSet presAssocID="{79F208CA-071E-4E81-A02F-79A2165D2304}" presName="sibTrans" presStyleCnt="0"/>
      <dgm:spPr/>
    </dgm:pt>
    <dgm:pt modelId="{439F8BF0-F7D3-4F57-9A6D-98D2CA841B6B}" type="pres">
      <dgm:prSet presAssocID="{2A29E678-4F8C-4DF7-936D-C81FAA4C7536}" presName="node" presStyleLbl="node1" presStyleIdx="1" presStyleCnt="9" custLinFactNeighborY="3109">
        <dgm:presLayoutVars>
          <dgm:bulletEnabled val="1"/>
        </dgm:presLayoutVars>
      </dgm:prSet>
      <dgm:spPr/>
    </dgm:pt>
    <dgm:pt modelId="{EB08137D-4F53-45FA-AAA9-CE55B137ADA6}" type="pres">
      <dgm:prSet presAssocID="{8734FE56-FE5B-43C3-B5FB-AFB1EE8E7E1B}" presName="sibTrans" presStyleCnt="0"/>
      <dgm:spPr/>
    </dgm:pt>
    <dgm:pt modelId="{C541FE04-D3EA-40C5-9BA8-CF5891B74BB4}" type="pres">
      <dgm:prSet presAssocID="{DC8C34CC-315E-4A08-A91C-B0C4981A6A7A}" presName="node" presStyleLbl="node1" presStyleIdx="2" presStyleCnt="9">
        <dgm:presLayoutVars>
          <dgm:bulletEnabled val="1"/>
        </dgm:presLayoutVars>
      </dgm:prSet>
      <dgm:spPr/>
    </dgm:pt>
    <dgm:pt modelId="{76F9CBBE-8779-42EE-BFA5-9EEEC8B3BA0A}" type="pres">
      <dgm:prSet presAssocID="{8A2F8612-C8C3-4ADC-9514-0905577D396B}" presName="sibTrans" presStyleCnt="0"/>
      <dgm:spPr/>
    </dgm:pt>
    <dgm:pt modelId="{D9F9E186-F2E5-4621-B05D-EC73B3214808}" type="pres">
      <dgm:prSet presAssocID="{85E692F2-3E2A-4993-A522-731E80ED4F22}" presName="node" presStyleLbl="node1" presStyleIdx="3" presStyleCnt="9" custScaleX="98517">
        <dgm:presLayoutVars>
          <dgm:bulletEnabled val="1"/>
        </dgm:presLayoutVars>
      </dgm:prSet>
      <dgm:spPr/>
    </dgm:pt>
    <dgm:pt modelId="{E0284EB1-CA76-43E8-A208-33E664BB917F}" type="pres">
      <dgm:prSet presAssocID="{DB937444-D775-47BA-8B26-F72E9ABF02BE}" presName="sibTrans" presStyleCnt="0"/>
      <dgm:spPr/>
    </dgm:pt>
    <dgm:pt modelId="{40C02665-F917-4DA9-B45F-DA6E35CCA801}" type="pres">
      <dgm:prSet presAssocID="{C57023F0-2CCB-4E00-B960-97255E0AB789}" presName="node" presStyleLbl="node1" presStyleIdx="4" presStyleCnt="9">
        <dgm:presLayoutVars>
          <dgm:bulletEnabled val="1"/>
        </dgm:presLayoutVars>
      </dgm:prSet>
      <dgm:spPr/>
    </dgm:pt>
    <dgm:pt modelId="{AAC34564-D191-4E09-9D00-EAE8872E499B}" type="pres">
      <dgm:prSet presAssocID="{2C4E4C9B-BE00-4197-927E-01BF3187D2A3}" presName="sibTrans" presStyleCnt="0"/>
      <dgm:spPr/>
    </dgm:pt>
    <dgm:pt modelId="{5A6130BF-1310-4192-84FC-905DF4F3E00C}" type="pres">
      <dgm:prSet presAssocID="{55F1B93B-F251-49D3-8900-61A5C4541E78}" presName="node" presStyleLbl="node1" presStyleIdx="5" presStyleCnt="9">
        <dgm:presLayoutVars>
          <dgm:bulletEnabled val="1"/>
        </dgm:presLayoutVars>
      </dgm:prSet>
      <dgm:spPr/>
    </dgm:pt>
    <dgm:pt modelId="{162C51DA-9FEB-4BEB-805A-9CA87F1C0A4A}" type="pres">
      <dgm:prSet presAssocID="{748CA70B-E6A2-4190-A45F-E125C9551A03}" presName="sibTrans" presStyleCnt="0"/>
      <dgm:spPr/>
    </dgm:pt>
    <dgm:pt modelId="{9A5E4045-8251-4C52-9451-2BAA0EC22616}" type="pres">
      <dgm:prSet presAssocID="{1E2A471F-BD51-4AA2-B092-AD0CECEDF7EB}" presName="node" presStyleLbl="node1" presStyleIdx="6" presStyleCnt="9" custLinFactNeighborX="-1721" custLinFactNeighborY="-664">
        <dgm:presLayoutVars>
          <dgm:bulletEnabled val="1"/>
        </dgm:presLayoutVars>
      </dgm:prSet>
      <dgm:spPr/>
    </dgm:pt>
    <dgm:pt modelId="{996137AD-7C6C-4935-8271-E6130B3D6A76}" type="pres">
      <dgm:prSet presAssocID="{B05784E1-FDE2-4B60-8A8B-DD38F86DBFA8}" presName="sibTrans" presStyleCnt="0"/>
      <dgm:spPr/>
    </dgm:pt>
    <dgm:pt modelId="{66F715AF-7088-43C7-A1D1-F24412FD1D7D}" type="pres">
      <dgm:prSet presAssocID="{986C0C5D-C955-4A46-99CD-83661FD4F78E}" presName="node" presStyleLbl="node1" presStyleIdx="7" presStyleCnt="9">
        <dgm:presLayoutVars>
          <dgm:bulletEnabled val="1"/>
        </dgm:presLayoutVars>
      </dgm:prSet>
      <dgm:spPr/>
    </dgm:pt>
    <dgm:pt modelId="{E5C0CBB1-0F7B-460A-8344-D2DEE470788C}" type="pres">
      <dgm:prSet presAssocID="{EA4CFFF4-7C6A-41DF-9E12-BBE99AA51BE1}" presName="sibTrans" presStyleCnt="0"/>
      <dgm:spPr/>
    </dgm:pt>
    <dgm:pt modelId="{AA5BE9B9-5E6F-4F54-8140-582E2623E450}" type="pres">
      <dgm:prSet presAssocID="{75EC2EE4-75F8-49DF-A07C-7F2F6754A091}" presName="node" presStyleLbl="node1" presStyleIdx="8" presStyleCnt="9">
        <dgm:presLayoutVars>
          <dgm:bulletEnabled val="1"/>
        </dgm:presLayoutVars>
      </dgm:prSet>
      <dgm:spPr/>
    </dgm:pt>
  </dgm:ptLst>
  <dgm:cxnLst>
    <dgm:cxn modelId="{9449FC00-61ED-4382-953B-CFC0A1FEF933}" type="presOf" srcId="{2A29E678-4F8C-4DF7-936D-C81FAA4C7536}" destId="{439F8BF0-F7D3-4F57-9A6D-98D2CA841B6B}" srcOrd="0" destOrd="0" presId="urn:microsoft.com/office/officeart/2005/8/layout/default"/>
    <dgm:cxn modelId="{07D4BB12-94B8-4D88-840B-9126165A13F6}" type="presOf" srcId="{352BDD19-BDD7-4457-8E3A-2C8E3890CA0E}" destId="{BB5304F0-6C80-48D2-89F6-E9F57761E8CA}" srcOrd="0" destOrd="0" presId="urn:microsoft.com/office/officeart/2005/8/layout/default"/>
    <dgm:cxn modelId="{47D1E714-54A8-4853-A993-6D3DDA87866C}" srcId="{352BDD19-BDD7-4457-8E3A-2C8E3890CA0E}" destId="{85E692F2-3E2A-4993-A522-731E80ED4F22}" srcOrd="3" destOrd="0" parTransId="{B92B358E-A4AB-4FF9-A474-5635DAD426E3}" sibTransId="{DB937444-D775-47BA-8B26-F72E9ABF02BE}"/>
    <dgm:cxn modelId="{19F0334B-8196-40F5-AAAD-F4B94E5C03A6}" type="presOf" srcId="{1904885A-C44D-4B84-ABC9-62336F40EBE1}" destId="{3B9178EF-2243-49A5-876B-0883203C7899}" srcOrd="0" destOrd="0" presId="urn:microsoft.com/office/officeart/2005/8/layout/default"/>
    <dgm:cxn modelId="{201F3E4F-4AB1-42A1-AC16-572CEA0AF3D5}" srcId="{352BDD19-BDD7-4457-8E3A-2C8E3890CA0E}" destId="{2A29E678-4F8C-4DF7-936D-C81FAA4C7536}" srcOrd="1" destOrd="0" parTransId="{FC78C4D8-959C-45EC-B6D6-164FDDB8101D}" sibTransId="{8734FE56-FE5B-43C3-B5FB-AFB1EE8E7E1B}"/>
    <dgm:cxn modelId="{71029883-B4A7-484F-9848-D3E3BA6E9AB2}" srcId="{352BDD19-BDD7-4457-8E3A-2C8E3890CA0E}" destId="{DC8C34CC-315E-4A08-A91C-B0C4981A6A7A}" srcOrd="2" destOrd="0" parTransId="{B2D87ED8-D7C9-4C26-90C4-3B4EC20129ED}" sibTransId="{8A2F8612-C8C3-4ADC-9514-0905577D396B}"/>
    <dgm:cxn modelId="{1ADFC783-E530-4A3B-9F0A-DB51D2D94EF8}" srcId="{352BDD19-BDD7-4457-8E3A-2C8E3890CA0E}" destId="{55F1B93B-F251-49D3-8900-61A5C4541E78}" srcOrd="5" destOrd="0" parTransId="{644E4187-7927-4C85-97F2-9F55AC65CE34}" sibTransId="{748CA70B-E6A2-4190-A45F-E125C9551A03}"/>
    <dgm:cxn modelId="{8FBA8B98-621C-436B-B88C-8A016EB74E4F}" type="presOf" srcId="{C57023F0-2CCB-4E00-B960-97255E0AB789}" destId="{40C02665-F917-4DA9-B45F-DA6E35CCA801}" srcOrd="0" destOrd="0" presId="urn:microsoft.com/office/officeart/2005/8/layout/default"/>
    <dgm:cxn modelId="{902F8CB6-32B3-45DC-AE62-FA1BC0288BAD}" type="presOf" srcId="{85E692F2-3E2A-4993-A522-731E80ED4F22}" destId="{D9F9E186-F2E5-4621-B05D-EC73B3214808}" srcOrd="0" destOrd="0" presId="urn:microsoft.com/office/officeart/2005/8/layout/default"/>
    <dgm:cxn modelId="{85BD6AC0-DF0B-41CE-BB55-7E47A4E6FA3C}" type="presOf" srcId="{55F1B93B-F251-49D3-8900-61A5C4541E78}" destId="{5A6130BF-1310-4192-84FC-905DF4F3E00C}" srcOrd="0" destOrd="0" presId="urn:microsoft.com/office/officeart/2005/8/layout/default"/>
    <dgm:cxn modelId="{3A6BC5C0-0AED-4A40-98BC-98DC45092748}" srcId="{352BDD19-BDD7-4457-8E3A-2C8E3890CA0E}" destId="{75EC2EE4-75F8-49DF-A07C-7F2F6754A091}" srcOrd="8" destOrd="0" parTransId="{D18412EF-0DEC-408C-9866-D0EB09BBCEAE}" sibTransId="{F3921822-8A6E-4E7E-8E8F-296BE61AFE93}"/>
    <dgm:cxn modelId="{DC95CDC4-0722-4220-857B-D17916A393CA}" srcId="{352BDD19-BDD7-4457-8E3A-2C8E3890CA0E}" destId="{986C0C5D-C955-4A46-99CD-83661FD4F78E}" srcOrd="7" destOrd="0" parTransId="{A0701FEF-873C-4342-9C71-570EA8F11A56}" sibTransId="{EA4CFFF4-7C6A-41DF-9E12-BBE99AA51BE1}"/>
    <dgm:cxn modelId="{1E209ECB-E31A-48F5-B3BC-EEFA083C0362}" type="presOf" srcId="{DC8C34CC-315E-4A08-A91C-B0C4981A6A7A}" destId="{C541FE04-D3EA-40C5-9BA8-CF5891B74BB4}" srcOrd="0" destOrd="0" presId="urn:microsoft.com/office/officeart/2005/8/layout/default"/>
    <dgm:cxn modelId="{8A075ECD-2027-4907-8D18-A6CFE49BB6AF}" srcId="{352BDD19-BDD7-4457-8E3A-2C8E3890CA0E}" destId="{1904885A-C44D-4B84-ABC9-62336F40EBE1}" srcOrd="0" destOrd="0" parTransId="{1D0DD867-A47A-4B85-B41B-D8A497FF78AB}" sibTransId="{79F208CA-071E-4E81-A02F-79A2165D2304}"/>
    <dgm:cxn modelId="{0C37A2CE-BB75-47F7-B803-E4DA05EF5305}" srcId="{352BDD19-BDD7-4457-8E3A-2C8E3890CA0E}" destId="{C57023F0-2CCB-4E00-B960-97255E0AB789}" srcOrd="4" destOrd="0" parTransId="{BF5EF36C-0CBA-4D36-8AE5-6D85563027CD}" sibTransId="{2C4E4C9B-BE00-4197-927E-01BF3187D2A3}"/>
    <dgm:cxn modelId="{A20B3DD1-4216-4A0D-BED7-BB26783ECDA8}" type="presOf" srcId="{75EC2EE4-75F8-49DF-A07C-7F2F6754A091}" destId="{AA5BE9B9-5E6F-4F54-8140-582E2623E450}" srcOrd="0" destOrd="0" presId="urn:microsoft.com/office/officeart/2005/8/layout/default"/>
    <dgm:cxn modelId="{CBF9AAD2-807E-4E65-A644-F4B897428A96}" type="presOf" srcId="{1E2A471F-BD51-4AA2-B092-AD0CECEDF7EB}" destId="{9A5E4045-8251-4C52-9451-2BAA0EC22616}" srcOrd="0" destOrd="0" presId="urn:microsoft.com/office/officeart/2005/8/layout/default"/>
    <dgm:cxn modelId="{5560FFD8-8131-4F55-A2D0-B0070F5D91DE}" srcId="{352BDD19-BDD7-4457-8E3A-2C8E3890CA0E}" destId="{1E2A471F-BD51-4AA2-B092-AD0CECEDF7EB}" srcOrd="6" destOrd="0" parTransId="{98963E7A-F210-4D56-9D44-9A1C26EB36E2}" sibTransId="{B05784E1-FDE2-4B60-8A8B-DD38F86DBFA8}"/>
    <dgm:cxn modelId="{3B8E2CF6-5AE8-4F69-9EDB-870A29181FFD}" type="presOf" srcId="{986C0C5D-C955-4A46-99CD-83661FD4F78E}" destId="{66F715AF-7088-43C7-A1D1-F24412FD1D7D}" srcOrd="0" destOrd="0" presId="urn:microsoft.com/office/officeart/2005/8/layout/default"/>
    <dgm:cxn modelId="{3AA591F5-0735-4AD5-BD13-0FCCC07487D9}" type="presParOf" srcId="{BB5304F0-6C80-48D2-89F6-E9F57761E8CA}" destId="{3B9178EF-2243-49A5-876B-0883203C7899}" srcOrd="0" destOrd="0" presId="urn:microsoft.com/office/officeart/2005/8/layout/default"/>
    <dgm:cxn modelId="{5EE8C278-C2C5-4FE9-8035-EBA416BEBA1E}" type="presParOf" srcId="{BB5304F0-6C80-48D2-89F6-E9F57761E8CA}" destId="{EFC0D23B-4347-473E-9445-8FE107CC8E18}" srcOrd="1" destOrd="0" presId="urn:microsoft.com/office/officeart/2005/8/layout/default"/>
    <dgm:cxn modelId="{D9C5F9AD-83EE-4144-9C58-9427FD012589}" type="presParOf" srcId="{BB5304F0-6C80-48D2-89F6-E9F57761E8CA}" destId="{439F8BF0-F7D3-4F57-9A6D-98D2CA841B6B}" srcOrd="2" destOrd="0" presId="urn:microsoft.com/office/officeart/2005/8/layout/default"/>
    <dgm:cxn modelId="{7F2AE0D0-A9ED-4EAE-B32C-3B5DE85E46A5}" type="presParOf" srcId="{BB5304F0-6C80-48D2-89F6-E9F57761E8CA}" destId="{EB08137D-4F53-45FA-AAA9-CE55B137ADA6}" srcOrd="3" destOrd="0" presId="urn:microsoft.com/office/officeart/2005/8/layout/default"/>
    <dgm:cxn modelId="{636B382E-1A76-4F9E-B303-ED9B86242D7B}" type="presParOf" srcId="{BB5304F0-6C80-48D2-89F6-E9F57761E8CA}" destId="{C541FE04-D3EA-40C5-9BA8-CF5891B74BB4}" srcOrd="4" destOrd="0" presId="urn:microsoft.com/office/officeart/2005/8/layout/default"/>
    <dgm:cxn modelId="{1AAFEC8F-67BA-49DE-BDF1-CBEBDDC9466F}" type="presParOf" srcId="{BB5304F0-6C80-48D2-89F6-E9F57761E8CA}" destId="{76F9CBBE-8779-42EE-BFA5-9EEEC8B3BA0A}" srcOrd="5" destOrd="0" presId="urn:microsoft.com/office/officeart/2005/8/layout/default"/>
    <dgm:cxn modelId="{C4A970D4-9A68-4583-8F04-726FF58C41A9}" type="presParOf" srcId="{BB5304F0-6C80-48D2-89F6-E9F57761E8CA}" destId="{D9F9E186-F2E5-4621-B05D-EC73B3214808}" srcOrd="6" destOrd="0" presId="urn:microsoft.com/office/officeart/2005/8/layout/default"/>
    <dgm:cxn modelId="{7870A8A1-E8A2-4FF2-B445-CA9B8E9A147B}" type="presParOf" srcId="{BB5304F0-6C80-48D2-89F6-E9F57761E8CA}" destId="{E0284EB1-CA76-43E8-A208-33E664BB917F}" srcOrd="7" destOrd="0" presId="urn:microsoft.com/office/officeart/2005/8/layout/default"/>
    <dgm:cxn modelId="{2C3A1915-36F3-4E2E-B6D1-541E5CA70A46}" type="presParOf" srcId="{BB5304F0-6C80-48D2-89F6-E9F57761E8CA}" destId="{40C02665-F917-4DA9-B45F-DA6E35CCA801}" srcOrd="8" destOrd="0" presId="urn:microsoft.com/office/officeart/2005/8/layout/default"/>
    <dgm:cxn modelId="{1225A50E-54FC-4AD4-A758-F3888B729BC3}" type="presParOf" srcId="{BB5304F0-6C80-48D2-89F6-E9F57761E8CA}" destId="{AAC34564-D191-4E09-9D00-EAE8872E499B}" srcOrd="9" destOrd="0" presId="urn:microsoft.com/office/officeart/2005/8/layout/default"/>
    <dgm:cxn modelId="{5FE40227-651E-42E2-87D2-EC6BE0A274EC}" type="presParOf" srcId="{BB5304F0-6C80-48D2-89F6-E9F57761E8CA}" destId="{5A6130BF-1310-4192-84FC-905DF4F3E00C}" srcOrd="10" destOrd="0" presId="urn:microsoft.com/office/officeart/2005/8/layout/default"/>
    <dgm:cxn modelId="{2AEAAFD7-21E7-47B5-A837-841D8AFE0F72}" type="presParOf" srcId="{BB5304F0-6C80-48D2-89F6-E9F57761E8CA}" destId="{162C51DA-9FEB-4BEB-805A-9CA87F1C0A4A}" srcOrd="11" destOrd="0" presId="urn:microsoft.com/office/officeart/2005/8/layout/default"/>
    <dgm:cxn modelId="{03FDDDC4-E49F-4669-9A67-F08E248A5B34}" type="presParOf" srcId="{BB5304F0-6C80-48D2-89F6-E9F57761E8CA}" destId="{9A5E4045-8251-4C52-9451-2BAA0EC22616}" srcOrd="12" destOrd="0" presId="urn:microsoft.com/office/officeart/2005/8/layout/default"/>
    <dgm:cxn modelId="{69F85E6E-43BE-4C4F-A6DC-1119E70DEF30}" type="presParOf" srcId="{BB5304F0-6C80-48D2-89F6-E9F57761E8CA}" destId="{996137AD-7C6C-4935-8271-E6130B3D6A76}" srcOrd="13" destOrd="0" presId="urn:microsoft.com/office/officeart/2005/8/layout/default"/>
    <dgm:cxn modelId="{0700F143-932B-40AE-BE41-6E324EA676E5}" type="presParOf" srcId="{BB5304F0-6C80-48D2-89F6-E9F57761E8CA}" destId="{66F715AF-7088-43C7-A1D1-F24412FD1D7D}" srcOrd="14" destOrd="0" presId="urn:microsoft.com/office/officeart/2005/8/layout/default"/>
    <dgm:cxn modelId="{16F6E50B-DEF1-4A9A-A47D-E2B07FA317B5}" type="presParOf" srcId="{BB5304F0-6C80-48D2-89F6-E9F57761E8CA}" destId="{E5C0CBB1-0F7B-460A-8344-D2DEE470788C}" srcOrd="15" destOrd="0" presId="urn:microsoft.com/office/officeart/2005/8/layout/default"/>
    <dgm:cxn modelId="{B7E26F92-D1A7-4832-A8DF-E5807ADAA7AE}" type="presParOf" srcId="{BB5304F0-6C80-48D2-89F6-E9F57761E8CA}" destId="{AA5BE9B9-5E6F-4F54-8140-582E2623E450}"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BDD19-BDD7-4457-8E3A-2C8E3890CA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04885A-C44D-4B84-ABC9-62336F40EBE1}">
      <dgm:prSet/>
      <dgm:spPr/>
      <dgm:t>
        <a:bodyPr/>
        <a:lstStyle/>
        <a:p>
          <a:r>
            <a:rPr lang="en-US" dirty="0"/>
            <a:t>Complete the loan application with the mortgage lender and must be approved for a loan based on the Lender’s underwriting standard.</a:t>
          </a:r>
        </a:p>
      </dgm:t>
    </dgm:pt>
    <dgm:pt modelId="{1D0DD867-A47A-4B85-B41B-D8A497FF78AB}" type="parTrans" cxnId="{8A075ECD-2027-4907-8D18-A6CFE49BB6AF}">
      <dgm:prSet/>
      <dgm:spPr/>
      <dgm:t>
        <a:bodyPr/>
        <a:lstStyle/>
        <a:p>
          <a:endParaRPr lang="en-US"/>
        </a:p>
      </dgm:t>
    </dgm:pt>
    <dgm:pt modelId="{79F208CA-071E-4E81-A02F-79A2165D2304}" type="sibTrans" cxnId="{8A075ECD-2027-4907-8D18-A6CFE49BB6AF}">
      <dgm:prSet/>
      <dgm:spPr/>
      <dgm:t>
        <a:bodyPr/>
        <a:lstStyle/>
        <a:p>
          <a:endParaRPr lang="en-US"/>
        </a:p>
      </dgm:t>
    </dgm:pt>
    <dgm:pt modelId="{2A29E678-4F8C-4DF7-936D-C81FAA4C7536}">
      <dgm:prSet/>
      <dgm:spPr/>
      <dgm:t>
        <a:bodyPr/>
        <a:lstStyle/>
        <a:p>
          <a:r>
            <a:rPr lang="en-US" dirty="0"/>
            <a:t>Individuals are required to meet the credit requirements established by FHA, VA, Rural Development, Freddie Mac, Fannie Mae products.</a:t>
          </a:r>
        </a:p>
      </dgm:t>
    </dgm:pt>
    <dgm:pt modelId="{FC78C4D8-959C-45EC-B6D6-164FDDB8101D}" type="parTrans" cxnId="{201F3E4F-4AB1-42A1-AC16-572CEA0AF3D5}">
      <dgm:prSet/>
      <dgm:spPr/>
      <dgm:t>
        <a:bodyPr/>
        <a:lstStyle/>
        <a:p>
          <a:endParaRPr lang="en-US"/>
        </a:p>
      </dgm:t>
    </dgm:pt>
    <dgm:pt modelId="{8734FE56-FE5B-43C3-B5FB-AFB1EE8E7E1B}" type="sibTrans" cxnId="{201F3E4F-4AB1-42A1-AC16-572CEA0AF3D5}">
      <dgm:prSet/>
      <dgm:spPr/>
      <dgm:t>
        <a:bodyPr/>
        <a:lstStyle/>
        <a:p>
          <a:endParaRPr lang="en-US"/>
        </a:p>
      </dgm:t>
    </dgm:pt>
    <dgm:pt modelId="{DC8C34CC-315E-4A08-A91C-B0C4981A6A7A}">
      <dgm:prSet/>
      <dgm:spPr/>
      <dgm:t>
        <a:bodyPr/>
        <a:lstStyle/>
        <a:p>
          <a:r>
            <a:rPr lang="en-US" dirty="0"/>
            <a:t>Property must not exceed 95% of area median value limit, published annually by HUD.</a:t>
          </a:r>
        </a:p>
      </dgm:t>
    </dgm:pt>
    <dgm:pt modelId="{B2D87ED8-D7C9-4C26-90C4-3B4EC20129ED}" type="parTrans" cxnId="{71029883-B4A7-484F-9848-D3E3BA6E9AB2}">
      <dgm:prSet/>
      <dgm:spPr/>
      <dgm:t>
        <a:bodyPr/>
        <a:lstStyle/>
        <a:p>
          <a:endParaRPr lang="en-US"/>
        </a:p>
      </dgm:t>
    </dgm:pt>
    <dgm:pt modelId="{8A2F8612-C8C3-4ADC-9514-0905577D396B}" type="sibTrans" cxnId="{71029883-B4A7-484F-9848-D3E3BA6E9AB2}">
      <dgm:prSet/>
      <dgm:spPr/>
      <dgm:t>
        <a:bodyPr/>
        <a:lstStyle/>
        <a:p>
          <a:endParaRPr lang="en-US"/>
        </a:p>
      </dgm:t>
    </dgm:pt>
    <dgm:pt modelId="{85E692F2-3E2A-4993-A522-731E80ED4F22}">
      <dgm:prSet/>
      <dgm:spPr/>
      <dgm:t>
        <a:bodyPr/>
        <a:lstStyle/>
        <a:p>
          <a:r>
            <a:rPr lang="en-US" dirty="0"/>
            <a:t>Have a minimum of $500 Cash reserves.</a:t>
          </a:r>
        </a:p>
      </dgm:t>
    </dgm:pt>
    <dgm:pt modelId="{B92B358E-A4AB-4FF9-A474-5635DAD426E3}" type="parTrans" cxnId="{47D1E714-54A8-4853-A993-6D3DDA87866C}">
      <dgm:prSet/>
      <dgm:spPr/>
      <dgm:t>
        <a:bodyPr/>
        <a:lstStyle/>
        <a:p>
          <a:endParaRPr lang="en-US"/>
        </a:p>
      </dgm:t>
    </dgm:pt>
    <dgm:pt modelId="{DB937444-D775-47BA-8B26-F72E9ABF02BE}" type="sibTrans" cxnId="{47D1E714-54A8-4853-A993-6D3DDA87866C}">
      <dgm:prSet/>
      <dgm:spPr/>
      <dgm:t>
        <a:bodyPr/>
        <a:lstStyle/>
        <a:p>
          <a:endParaRPr lang="en-US"/>
        </a:p>
      </dgm:t>
    </dgm:pt>
    <dgm:pt modelId="{C57023F0-2CCB-4E00-B960-97255E0AB789}">
      <dgm:prSet/>
      <dgm:spPr/>
      <dgm:t>
        <a:bodyPr/>
        <a:lstStyle/>
        <a:p>
          <a:r>
            <a:rPr lang="en-US" dirty="0"/>
            <a:t>Income can not exceed 80% of AMI.</a:t>
          </a:r>
        </a:p>
      </dgm:t>
    </dgm:pt>
    <dgm:pt modelId="{BF5EF36C-0CBA-4D36-8AE5-6D85563027CD}" type="parTrans" cxnId="{0C37A2CE-BB75-47F7-B803-E4DA05EF5305}">
      <dgm:prSet/>
      <dgm:spPr/>
      <dgm:t>
        <a:bodyPr/>
        <a:lstStyle/>
        <a:p>
          <a:endParaRPr lang="en-US"/>
        </a:p>
      </dgm:t>
    </dgm:pt>
    <dgm:pt modelId="{2C4E4C9B-BE00-4197-927E-01BF3187D2A3}" type="sibTrans" cxnId="{0C37A2CE-BB75-47F7-B803-E4DA05EF5305}">
      <dgm:prSet/>
      <dgm:spPr/>
      <dgm:t>
        <a:bodyPr/>
        <a:lstStyle/>
        <a:p>
          <a:endParaRPr lang="en-US"/>
        </a:p>
      </dgm:t>
    </dgm:pt>
    <dgm:pt modelId="{55F1B93B-F251-49D3-8900-61A5C4541E78}">
      <dgm:prSet/>
      <dgm:spPr/>
      <dgm:t>
        <a:bodyPr/>
        <a:lstStyle/>
        <a:p>
          <a:r>
            <a:rPr lang="en-US" dirty="0"/>
            <a:t>DPA minimum is $1,000, and maximum is $25,000</a:t>
          </a:r>
        </a:p>
      </dgm:t>
    </dgm:pt>
    <dgm:pt modelId="{644E4187-7927-4C85-97F2-9F55AC65CE34}" type="parTrans" cxnId="{1ADFC783-E530-4A3B-9F0A-DB51D2D94EF8}">
      <dgm:prSet/>
      <dgm:spPr/>
      <dgm:t>
        <a:bodyPr/>
        <a:lstStyle/>
        <a:p>
          <a:endParaRPr lang="en-US"/>
        </a:p>
      </dgm:t>
    </dgm:pt>
    <dgm:pt modelId="{748CA70B-E6A2-4190-A45F-E125C9551A03}" type="sibTrans" cxnId="{1ADFC783-E530-4A3B-9F0A-DB51D2D94EF8}">
      <dgm:prSet/>
      <dgm:spPr/>
      <dgm:t>
        <a:bodyPr/>
        <a:lstStyle/>
        <a:p>
          <a:endParaRPr lang="en-US"/>
        </a:p>
      </dgm:t>
    </dgm:pt>
    <dgm:pt modelId="{1E2A471F-BD51-4AA2-B092-AD0CECEDF7EB}">
      <dgm:prSet/>
      <dgm:spPr/>
      <dgm:t>
        <a:bodyPr/>
        <a:lstStyle/>
        <a:p>
          <a:r>
            <a:rPr lang="en-US" dirty="0"/>
            <a:t>Applicants must qualify as a low-to-moderate household income at the time the housing contract is signed.</a:t>
          </a:r>
        </a:p>
      </dgm:t>
    </dgm:pt>
    <dgm:pt modelId="{98963E7A-F210-4D56-9D44-9A1C26EB36E2}" type="parTrans" cxnId="{5560FFD8-8131-4F55-A2D0-B0070F5D91DE}">
      <dgm:prSet/>
      <dgm:spPr/>
      <dgm:t>
        <a:bodyPr/>
        <a:lstStyle/>
        <a:p>
          <a:endParaRPr lang="en-US"/>
        </a:p>
      </dgm:t>
    </dgm:pt>
    <dgm:pt modelId="{B05784E1-FDE2-4B60-8A8B-DD38F86DBFA8}" type="sibTrans" cxnId="{5560FFD8-8131-4F55-A2D0-B0070F5D91DE}">
      <dgm:prSet/>
      <dgm:spPr/>
      <dgm:t>
        <a:bodyPr/>
        <a:lstStyle/>
        <a:p>
          <a:endParaRPr lang="en-US"/>
        </a:p>
      </dgm:t>
    </dgm:pt>
    <dgm:pt modelId="{E4D98B11-2769-45C7-B28C-D606619FA8E9}">
      <dgm:prSet/>
      <dgm:spPr/>
      <dgm:t>
        <a:bodyPr/>
        <a:lstStyle/>
        <a:p>
          <a:r>
            <a:rPr lang="en-US" dirty="0"/>
            <a:t>Total DPA can not exceed 50% of the purchase price of the property.</a:t>
          </a:r>
        </a:p>
      </dgm:t>
    </dgm:pt>
    <dgm:pt modelId="{5AAE9B17-6E95-4729-9994-10445068E02E}" type="parTrans" cxnId="{F74266EE-DACE-4E2D-98A7-B6F27F59BB49}">
      <dgm:prSet/>
      <dgm:spPr/>
      <dgm:t>
        <a:bodyPr/>
        <a:lstStyle/>
        <a:p>
          <a:endParaRPr lang="en-US"/>
        </a:p>
      </dgm:t>
    </dgm:pt>
    <dgm:pt modelId="{26179F70-5D60-4AD2-9BD1-535E402D60DA}" type="sibTrans" cxnId="{F74266EE-DACE-4E2D-98A7-B6F27F59BB49}">
      <dgm:prSet/>
      <dgm:spPr/>
      <dgm:t>
        <a:bodyPr/>
        <a:lstStyle/>
        <a:p>
          <a:endParaRPr lang="en-US"/>
        </a:p>
      </dgm:t>
    </dgm:pt>
    <dgm:pt modelId="{60A0A95F-B713-4055-B2A6-68637E2D408A}">
      <dgm:prSet/>
      <dgm:spPr/>
      <dgm:t>
        <a:bodyPr/>
        <a:lstStyle/>
        <a:p>
          <a:r>
            <a:rPr lang="en-US" dirty="0"/>
            <a:t>Provide an appropriate amount of assistance to the Homebuyer.</a:t>
          </a:r>
        </a:p>
      </dgm:t>
    </dgm:pt>
    <dgm:pt modelId="{E3BC6FE8-6C92-4392-96F5-90C3E55800DA}" type="parTrans" cxnId="{EEE2D12B-988A-4B11-A795-19731B35A263}">
      <dgm:prSet/>
      <dgm:spPr/>
      <dgm:t>
        <a:bodyPr/>
        <a:lstStyle/>
        <a:p>
          <a:endParaRPr lang="en-US"/>
        </a:p>
      </dgm:t>
    </dgm:pt>
    <dgm:pt modelId="{8D33B7EC-E51C-4D21-B311-F6711D684C12}" type="sibTrans" cxnId="{EEE2D12B-988A-4B11-A795-19731B35A263}">
      <dgm:prSet/>
      <dgm:spPr/>
      <dgm:t>
        <a:bodyPr/>
        <a:lstStyle/>
        <a:p>
          <a:endParaRPr lang="en-US"/>
        </a:p>
      </dgm:t>
    </dgm:pt>
    <dgm:pt modelId="{BB5304F0-6C80-48D2-89F6-E9F57761E8CA}" type="pres">
      <dgm:prSet presAssocID="{352BDD19-BDD7-4457-8E3A-2C8E3890CA0E}" presName="diagram" presStyleCnt="0">
        <dgm:presLayoutVars>
          <dgm:dir/>
          <dgm:resizeHandles val="exact"/>
        </dgm:presLayoutVars>
      </dgm:prSet>
      <dgm:spPr/>
    </dgm:pt>
    <dgm:pt modelId="{3B9178EF-2243-49A5-876B-0883203C7899}" type="pres">
      <dgm:prSet presAssocID="{1904885A-C44D-4B84-ABC9-62336F40EBE1}" presName="node" presStyleLbl="node1" presStyleIdx="0" presStyleCnt="9" custScaleX="184311">
        <dgm:presLayoutVars>
          <dgm:bulletEnabled val="1"/>
        </dgm:presLayoutVars>
      </dgm:prSet>
      <dgm:spPr/>
    </dgm:pt>
    <dgm:pt modelId="{EFC0D23B-4347-473E-9445-8FE107CC8E18}" type="pres">
      <dgm:prSet presAssocID="{79F208CA-071E-4E81-A02F-79A2165D2304}" presName="sibTrans" presStyleCnt="0"/>
      <dgm:spPr/>
    </dgm:pt>
    <dgm:pt modelId="{439F8BF0-F7D3-4F57-9A6D-98D2CA841B6B}" type="pres">
      <dgm:prSet presAssocID="{2A29E678-4F8C-4DF7-936D-C81FAA4C7536}" presName="node" presStyleLbl="node1" presStyleIdx="1" presStyleCnt="9">
        <dgm:presLayoutVars>
          <dgm:bulletEnabled val="1"/>
        </dgm:presLayoutVars>
      </dgm:prSet>
      <dgm:spPr/>
    </dgm:pt>
    <dgm:pt modelId="{EB08137D-4F53-45FA-AAA9-CE55B137ADA6}" type="pres">
      <dgm:prSet presAssocID="{8734FE56-FE5B-43C3-B5FB-AFB1EE8E7E1B}" presName="sibTrans" presStyleCnt="0"/>
      <dgm:spPr/>
    </dgm:pt>
    <dgm:pt modelId="{C541FE04-D3EA-40C5-9BA8-CF5891B74BB4}" type="pres">
      <dgm:prSet presAssocID="{DC8C34CC-315E-4A08-A91C-B0C4981A6A7A}" presName="node" presStyleLbl="node1" presStyleIdx="2" presStyleCnt="9">
        <dgm:presLayoutVars>
          <dgm:bulletEnabled val="1"/>
        </dgm:presLayoutVars>
      </dgm:prSet>
      <dgm:spPr/>
    </dgm:pt>
    <dgm:pt modelId="{76F9CBBE-8779-42EE-BFA5-9EEEC8B3BA0A}" type="pres">
      <dgm:prSet presAssocID="{8A2F8612-C8C3-4ADC-9514-0905577D396B}" presName="sibTrans" presStyleCnt="0"/>
      <dgm:spPr/>
    </dgm:pt>
    <dgm:pt modelId="{D9F9E186-F2E5-4621-B05D-EC73B3214808}" type="pres">
      <dgm:prSet presAssocID="{85E692F2-3E2A-4993-A522-731E80ED4F22}" presName="node" presStyleLbl="node1" presStyleIdx="3" presStyleCnt="9">
        <dgm:presLayoutVars>
          <dgm:bulletEnabled val="1"/>
        </dgm:presLayoutVars>
      </dgm:prSet>
      <dgm:spPr/>
    </dgm:pt>
    <dgm:pt modelId="{E0284EB1-CA76-43E8-A208-33E664BB917F}" type="pres">
      <dgm:prSet presAssocID="{DB937444-D775-47BA-8B26-F72E9ABF02BE}" presName="sibTrans" presStyleCnt="0"/>
      <dgm:spPr/>
    </dgm:pt>
    <dgm:pt modelId="{40C02665-F917-4DA9-B45F-DA6E35CCA801}" type="pres">
      <dgm:prSet presAssocID="{C57023F0-2CCB-4E00-B960-97255E0AB789}" presName="node" presStyleLbl="node1" presStyleIdx="4" presStyleCnt="9">
        <dgm:presLayoutVars>
          <dgm:bulletEnabled val="1"/>
        </dgm:presLayoutVars>
      </dgm:prSet>
      <dgm:spPr/>
    </dgm:pt>
    <dgm:pt modelId="{AAC34564-D191-4E09-9D00-EAE8872E499B}" type="pres">
      <dgm:prSet presAssocID="{2C4E4C9B-BE00-4197-927E-01BF3187D2A3}" presName="sibTrans" presStyleCnt="0"/>
      <dgm:spPr/>
    </dgm:pt>
    <dgm:pt modelId="{5A6130BF-1310-4192-84FC-905DF4F3E00C}" type="pres">
      <dgm:prSet presAssocID="{55F1B93B-F251-49D3-8900-61A5C4541E78}" presName="node" presStyleLbl="node1" presStyleIdx="5" presStyleCnt="9">
        <dgm:presLayoutVars>
          <dgm:bulletEnabled val="1"/>
        </dgm:presLayoutVars>
      </dgm:prSet>
      <dgm:spPr/>
    </dgm:pt>
    <dgm:pt modelId="{162C51DA-9FEB-4BEB-805A-9CA87F1C0A4A}" type="pres">
      <dgm:prSet presAssocID="{748CA70B-E6A2-4190-A45F-E125C9551A03}" presName="sibTrans" presStyleCnt="0"/>
      <dgm:spPr/>
    </dgm:pt>
    <dgm:pt modelId="{9A5E4045-8251-4C52-9451-2BAA0EC22616}" type="pres">
      <dgm:prSet presAssocID="{1E2A471F-BD51-4AA2-B092-AD0CECEDF7EB}" presName="node" presStyleLbl="node1" presStyleIdx="6" presStyleCnt="9">
        <dgm:presLayoutVars>
          <dgm:bulletEnabled val="1"/>
        </dgm:presLayoutVars>
      </dgm:prSet>
      <dgm:spPr/>
    </dgm:pt>
    <dgm:pt modelId="{EF3774EB-24EA-4451-B0F9-64A6CE11FAD6}" type="pres">
      <dgm:prSet presAssocID="{B05784E1-FDE2-4B60-8A8B-DD38F86DBFA8}" presName="sibTrans" presStyleCnt="0"/>
      <dgm:spPr/>
    </dgm:pt>
    <dgm:pt modelId="{75B46CBB-0832-4CBE-A4A5-2CE589746670}" type="pres">
      <dgm:prSet presAssocID="{E4D98B11-2769-45C7-B28C-D606619FA8E9}" presName="node" presStyleLbl="node1" presStyleIdx="7" presStyleCnt="9">
        <dgm:presLayoutVars>
          <dgm:bulletEnabled val="1"/>
        </dgm:presLayoutVars>
      </dgm:prSet>
      <dgm:spPr/>
    </dgm:pt>
    <dgm:pt modelId="{CBBA6D82-0D25-40EE-8910-C85869A3C596}" type="pres">
      <dgm:prSet presAssocID="{26179F70-5D60-4AD2-9BD1-535E402D60DA}" presName="sibTrans" presStyleCnt="0"/>
      <dgm:spPr/>
    </dgm:pt>
    <dgm:pt modelId="{9791B3C8-B69A-435B-927F-A3C0E02284F9}" type="pres">
      <dgm:prSet presAssocID="{60A0A95F-B713-4055-B2A6-68637E2D408A}" presName="node" presStyleLbl="node1" presStyleIdx="8" presStyleCnt="9">
        <dgm:presLayoutVars>
          <dgm:bulletEnabled val="1"/>
        </dgm:presLayoutVars>
      </dgm:prSet>
      <dgm:spPr/>
    </dgm:pt>
  </dgm:ptLst>
  <dgm:cxnLst>
    <dgm:cxn modelId="{9449FC00-61ED-4382-953B-CFC0A1FEF933}" type="presOf" srcId="{2A29E678-4F8C-4DF7-936D-C81FAA4C7536}" destId="{439F8BF0-F7D3-4F57-9A6D-98D2CA841B6B}" srcOrd="0" destOrd="0" presId="urn:microsoft.com/office/officeart/2005/8/layout/default"/>
    <dgm:cxn modelId="{07D4BB12-94B8-4D88-840B-9126165A13F6}" type="presOf" srcId="{352BDD19-BDD7-4457-8E3A-2C8E3890CA0E}" destId="{BB5304F0-6C80-48D2-89F6-E9F57761E8CA}" srcOrd="0" destOrd="0" presId="urn:microsoft.com/office/officeart/2005/8/layout/default"/>
    <dgm:cxn modelId="{47D1E714-54A8-4853-A993-6D3DDA87866C}" srcId="{352BDD19-BDD7-4457-8E3A-2C8E3890CA0E}" destId="{85E692F2-3E2A-4993-A522-731E80ED4F22}" srcOrd="3" destOrd="0" parTransId="{B92B358E-A4AB-4FF9-A474-5635DAD426E3}" sibTransId="{DB937444-D775-47BA-8B26-F72E9ABF02BE}"/>
    <dgm:cxn modelId="{EEE2D12B-988A-4B11-A795-19731B35A263}" srcId="{352BDD19-BDD7-4457-8E3A-2C8E3890CA0E}" destId="{60A0A95F-B713-4055-B2A6-68637E2D408A}" srcOrd="8" destOrd="0" parTransId="{E3BC6FE8-6C92-4392-96F5-90C3E55800DA}" sibTransId="{8D33B7EC-E51C-4D21-B311-F6711D684C12}"/>
    <dgm:cxn modelId="{19F0334B-8196-40F5-AAAD-F4B94E5C03A6}" type="presOf" srcId="{1904885A-C44D-4B84-ABC9-62336F40EBE1}" destId="{3B9178EF-2243-49A5-876B-0883203C7899}" srcOrd="0" destOrd="0" presId="urn:microsoft.com/office/officeart/2005/8/layout/default"/>
    <dgm:cxn modelId="{B9C5E06C-98CC-40E2-9B4F-30A9462A61F6}" type="presOf" srcId="{E4D98B11-2769-45C7-B28C-D606619FA8E9}" destId="{75B46CBB-0832-4CBE-A4A5-2CE589746670}" srcOrd="0" destOrd="0" presId="urn:microsoft.com/office/officeart/2005/8/layout/default"/>
    <dgm:cxn modelId="{201F3E4F-4AB1-42A1-AC16-572CEA0AF3D5}" srcId="{352BDD19-BDD7-4457-8E3A-2C8E3890CA0E}" destId="{2A29E678-4F8C-4DF7-936D-C81FAA4C7536}" srcOrd="1" destOrd="0" parTransId="{FC78C4D8-959C-45EC-B6D6-164FDDB8101D}" sibTransId="{8734FE56-FE5B-43C3-B5FB-AFB1EE8E7E1B}"/>
    <dgm:cxn modelId="{71029883-B4A7-484F-9848-D3E3BA6E9AB2}" srcId="{352BDD19-BDD7-4457-8E3A-2C8E3890CA0E}" destId="{DC8C34CC-315E-4A08-A91C-B0C4981A6A7A}" srcOrd="2" destOrd="0" parTransId="{B2D87ED8-D7C9-4C26-90C4-3B4EC20129ED}" sibTransId="{8A2F8612-C8C3-4ADC-9514-0905577D396B}"/>
    <dgm:cxn modelId="{1ADFC783-E530-4A3B-9F0A-DB51D2D94EF8}" srcId="{352BDD19-BDD7-4457-8E3A-2C8E3890CA0E}" destId="{55F1B93B-F251-49D3-8900-61A5C4541E78}" srcOrd="5" destOrd="0" parTransId="{644E4187-7927-4C85-97F2-9F55AC65CE34}" sibTransId="{748CA70B-E6A2-4190-A45F-E125C9551A03}"/>
    <dgm:cxn modelId="{F5EB338C-2E00-4D02-8C0B-EE9152E5456C}" type="presOf" srcId="{60A0A95F-B713-4055-B2A6-68637E2D408A}" destId="{9791B3C8-B69A-435B-927F-A3C0E02284F9}" srcOrd="0" destOrd="0" presId="urn:microsoft.com/office/officeart/2005/8/layout/default"/>
    <dgm:cxn modelId="{8FBA8B98-621C-436B-B88C-8A016EB74E4F}" type="presOf" srcId="{C57023F0-2CCB-4E00-B960-97255E0AB789}" destId="{40C02665-F917-4DA9-B45F-DA6E35CCA801}" srcOrd="0" destOrd="0" presId="urn:microsoft.com/office/officeart/2005/8/layout/default"/>
    <dgm:cxn modelId="{902F8CB6-32B3-45DC-AE62-FA1BC0288BAD}" type="presOf" srcId="{85E692F2-3E2A-4993-A522-731E80ED4F22}" destId="{D9F9E186-F2E5-4621-B05D-EC73B3214808}" srcOrd="0" destOrd="0" presId="urn:microsoft.com/office/officeart/2005/8/layout/default"/>
    <dgm:cxn modelId="{85BD6AC0-DF0B-41CE-BB55-7E47A4E6FA3C}" type="presOf" srcId="{55F1B93B-F251-49D3-8900-61A5C4541E78}" destId="{5A6130BF-1310-4192-84FC-905DF4F3E00C}" srcOrd="0" destOrd="0" presId="urn:microsoft.com/office/officeart/2005/8/layout/default"/>
    <dgm:cxn modelId="{1E209ECB-E31A-48F5-B3BC-EEFA083C0362}" type="presOf" srcId="{DC8C34CC-315E-4A08-A91C-B0C4981A6A7A}" destId="{C541FE04-D3EA-40C5-9BA8-CF5891B74BB4}" srcOrd="0" destOrd="0" presId="urn:microsoft.com/office/officeart/2005/8/layout/default"/>
    <dgm:cxn modelId="{8A075ECD-2027-4907-8D18-A6CFE49BB6AF}" srcId="{352BDD19-BDD7-4457-8E3A-2C8E3890CA0E}" destId="{1904885A-C44D-4B84-ABC9-62336F40EBE1}" srcOrd="0" destOrd="0" parTransId="{1D0DD867-A47A-4B85-B41B-D8A497FF78AB}" sibTransId="{79F208CA-071E-4E81-A02F-79A2165D2304}"/>
    <dgm:cxn modelId="{0C37A2CE-BB75-47F7-B803-E4DA05EF5305}" srcId="{352BDD19-BDD7-4457-8E3A-2C8E3890CA0E}" destId="{C57023F0-2CCB-4E00-B960-97255E0AB789}" srcOrd="4" destOrd="0" parTransId="{BF5EF36C-0CBA-4D36-8AE5-6D85563027CD}" sibTransId="{2C4E4C9B-BE00-4197-927E-01BF3187D2A3}"/>
    <dgm:cxn modelId="{CBF9AAD2-807E-4E65-A644-F4B897428A96}" type="presOf" srcId="{1E2A471F-BD51-4AA2-B092-AD0CECEDF7EB}" destId="{9A5E4045-8251-4C52-9451-2BAA0EC22616}" srcOrd="0" destOrd="0" presId="urn:microsoft.com/office/officeart/2005/8/layout/default"/>
    <dgm:cxn modelId="{5560FFD8-8131-4F55-A2D0-B0070F5D91DE}" srcId="{352BDD19-BDD7-4457-8E3A-2C8E3890CA0E}" destId="{1E2A471F-BD51-4AA2-B092-AD0CECEDF7EB}" srcOrd="6" destOrd="0" parTransId="{98963E7A-F210-4D56-9D44-9A1C26EB36E2}" sibTransId="{B05784E1-FDE2-4B60-8A8B-DD38F86DBFA8}"/>
    <dgm:cxn modelId="{F74266EE-DACE-4E2D-98A7-B6F27F59BB49}" srcId="{352BDD19-BDD7-4457-8E3A-2C8E3890CA0E}" destId="{E4D98B11-2769-45C7-B28C-D606619FA8E9}" srcOrd="7" destOrd="0" parTransId="{5AAE9B17-6E95-4729-9994-10445068E02E}" sibTransId="{26179F70-5D60-4AD2-9BD1-535E402D60DA}"/>
    <dgm:cxn modelId="{3AA591F5-0735-4AD5-BD13-0FCCC07487D9}" type="presParOf" srcId="{BB5304F0-6C80-48D2-89F6-E9F57761E8CA}" destId="{3B9178EF-2243-49A5-876B-0883203C7899}" srcOrd="0" destOrd="0" presId="urn:microsoft.com/office/officeart/2005/8/layout/default"/>
    <dgm:cxn modelId="{5EE8C278-C2C5-4FE9-8035-EBA416BEBA1E}" type="presParOf" srcId="{BB5304F0-6C80-48D2-89F6-E9F57761E8CA}" destId="{EFC0D23B-4347-473E-9445-8FE107CC8E18}" srcOrd="1" destOrd="0" presId="urn:microsoft.com/office/officeart/2005/8/layout/default"/>
    <dgm:cxn modelId="{D9C5F9AD-83EE-4144-9C58-9427FD012589}" type="presParOf" srcId="{BB5304F0-6C80-48D2-89F6-E9F57761E8CA}" destId="{439F8BF0-F7D3-4F57-9A6D-98D2CA841B6B}" srcOrd="2" destOrd="0" presId="urn:microsoft.com/office/officeart/2005/8/layout/default"/>
    <dgm:cxn modelId="{7F2AE0D0-A9ED-4EAE-B32C-3B5DE85E46A5}" type="presParOf" srcId="{BB5304F0-6C80-48D2-89F6-E9F57761E8CA}" destId="{EB08137D-4F53-45FA-AAA9-CE55B137ADA6}" srcOrd="3" destOrd="0" presId="urn:microsoft.com/office/officeart/2005/8/layout/default"/>
    <dgm:cxn modelId="{636B382E-1A76-4F9E-B303-ED9B86242D7B}" type="presParOf" srcId="{BB5304F0-6C80-48D2-89F6-E9F57761E8CA}" destId="{C541FE04-D3EA-40C5-9BA8-CF5891B74BB4}" srcOrd="4" destOrd="0" presId="urn:microsoft.com/office/officeart/2005/8/layout/default"/>
    <dgm:cxn modelId="{1AAFEC8F-67BA-49DE-BDF1-CBEBDDC9466F}" type="presParOf" srcId="{BB5304F0-6C80-48D2-89F6-E9F57761E8CA}" destId="{76F9CBBE-8779-42EE-BFA5-9EEEC8B3BA0A}" srcOrd="5" destOrd="0" presId="urn:microsoft.com/office/officeart/2005/8/layout/default"/>
    <dgm:cxn modelId="{C4A970D4-9A68-4583-8F04-726FF58C41A9}" type="presParOf" srcId="{BB5304F0-6C80-48D2-89F6-E9F57761E8CA}" destId="{D9F9E186-F2E5-4621-B05D-EC73B3214808}" srcOrd="6" destOrd="0" presId="urn:microsoft.com/office/officeart/2005/8/layout/default"/>
    <dgm:cxn modelId="{7870A8A1-E8A2-4FF2-B445-CA9B8E9A147B}" type="presParOf" srcId="{BB5304F0-6C80-48D2-89F6-E9F57761E8CA}" destId="{E0284EB1-CA76-43E8-A208-33E664BB917F}" srcOrd="7" destOrd="0" presId="urn:microsoft.com/office/officeart/2005/8/layout/default"/>
    <dgm:cxn modelId="{2C3A1915-36F3-4E2E-B6D1-541E5CA70A46}" type="presParOf" srcId="{BB5304F0-6C80-48D2-89F6-E9F57761E8CA}" destId="{40C02665-F917-4DA9-B45F-DA6E35CCA801}" srcOrd="8" destOrd="0" presId="urn:microsoft.com/office/officeart/2005/8/layout/default"/>
    <dgm:cxn modelId="{1225A50E-54FC-4AD4-A758-F3888B729BC3}" type="presParOf" srcId="{BB5304F0-6C80-48D2-89F6-E9F57761E8CA}" destId="{AAC34564-D191-4E09-9D00-EAE8872E499B}" srcOrd="9" destOrd="0" presId="urn:microsoft.com/office/officeart/2005/8/layout/default"/>
    <dgm:cxn modelId="{5FE40227-651E-42E2-87D2-EC6BE0A274EC}" type="presParOf" srcId="{BB5304F0-6C80-48D2-89F6-E9F57761E8CA}" destId="{5A6130BF-1310-4192-84FC-905DF4F3E00C}" srcOrd="10" destOrd="0" presId="urn:microsoft.com/office/officeart/2005/8/layout/default"/>
    <dgm:cxn modelId="{2AEAAFD7-21E7-47B5-A837-841D8AFE0F72}" type="presParOf" srcId="{BB5304F0-6C80-48D2-89F6-E9F57761E8CA}" destId="{162C51DA-9FEB-4BEB-805A-9CA87F1C0A4A}" srcOrd="11" destOrd="0" presId="urn:microsoft.com/office/officeart/2005/8/layout/default"/>
    <dgm:cxn modelId="{03FDDDC4-E49F-4669-9A67-F08E248A5B34}" type="presParOf" srcId="{BB5304F0-6C80-48D2-89F6-E9F57761E8CA}" destId="{9A5E4045-8251-4C52-9451-2BAA0EC22616}" srcOrd="12" destOrd="0" presId="urn:microsoft.com/office/officeart/2005/8/layout/default"/>
    <dgm:cxn modelId="{C91E5CA9-B510-4FDD-AB53-BA8E6D967082}" type="presParOf" srcId="{BB5304F0-6C80-48D2-89F6-E9F57761E8CA}" destId="{EF3774EB-24EA-4451-B0F9-64A6CE11FAD6}" srcOrd="13" destOrd="0" presId="urn:microsoft.com/office/officeart/2005/8/layout/default"/>
    <dgm:cxn modelId="{C99C91AE-B553-4ECE-9727-DAFE7C5BDE2D}" type="presParOf" srcId="{BB5304F0-6C80-48D2-89F6-E9F57761E8CA}" destId="{75B46CBB-0832-4CBE-A4A5-2CE589746670}" srcOrd="14" destOrd="0" presId="urn:microsoft.com/office/officeart/2005/8/layout/default"/>
    <dgm:cxn modelId="{7D01703A-D37A-4F9E-A266-184DE6CE7D48}" type="presParOf" srcId="{BB5304F0-6C80-48D2-89F6-E9F57761E8CA}" destId="{CBBA6D82-0D25-40EE-8910-C85869A3C596}" srcOrd="15" destOrd="0" presId="urn:microsoft.com/office/officeart/2005/8/layout/default"/>
    <dgm:cxn modelId="{FB475397-A7A2-40CE-B0F2-50F9811A26F0}" type="presParOf" srcId="{BB5304F0-6C80-48D2-89F6-E9F57761E8CA}" destId="{9791B3C8-B69A-435B-927F-A3C0E02284F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BDD19-BDD7-4457-8E3A-2C8E3890CA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04885A-C44D-4B84-ABC9-62336F40EBE1}">
      <dgm:prSet/>
      <dgm:spPr/>
      <dgm:t>
        <a:bodyPr/>
        <a:lstStyle/>
        <a:p>
          <a:r>
            <a:rPr lang="en-US" dirty="0"/>
            <a:t>Single-Family Housing </a:t>
          </a:r>
        </a:p>
      </dgm:t>
    </dgm:pt>
    <dgm:pt modelId="{1D0DD867-A47A-4B85-B41B-D8A497FF78AB}" type="parTrans" cxnId="{8A075ECD-2027-4907-8D18-A6CFE49BB6AF}">
      <dgm:prSet/>
      <dgm:spPr/>
      <dgm:t>
        <a:bodyPr/>
        <a:lstStyle/>
        <a:p>
          <a:endParaRPr lang="en-US"/>
        </a:p>
      </dgm:t>
    </dgm:pt>
    <dgm:pt modelId="{79F208CA-071E-4E81-A02F-79A2165D2304}" type="sibTrans" cxnId="{8A075ECD-2027-4907-8D18-A6CFE49BB6AF}">
      <dgm:prSet/>
      <dgm:spPr/>
      <dgm:t>
        <a:bodyPr/>
        <a:lstStyle/>
        <a:p>
          <a:endParaRPr lang="en-US"/>
        </a:p>
      </dgm:t>
    </dgm:pt>
    <dgm:pt modelId="{2A29E678-4F8C-4DF7-936D-C81FAA4C7536}">
      <dgm:prSet/>
      <dgm:spPr/>
      <dgm:t>
        <a:bodyPr/>
        <a:lstStyle/>
        <a:p>
          <a:r>
            <a:rPr lang="en-US" dirty="0"/>
            <a:t>Leasehold properties that meet the requirements of HUD.</a:t>
          </a:r>
        </a:p>
      </dgm:t>
    </dgm:pt>
    <dgm:pt modelId="{FC78C4D8-959C-45EC-B6D6-164FDDB8101D}" type="parTrans" cxnId="{201F3E4F-4AB1-42A1-AC16-572CEA0AF3D5}">
      <dgm:prSet/>
      <dgm:spPr/>
      <dgm:t>
        <a:bodyPr/>
        <a:lstStyle/>
        <a:p>
          <a:endParaRPr lang="en-US"/>
        </a:p>
      </dgm:t>
    </dgm:pt>
    <dgm:pt modelId="{8734FE56-FE5B-43C3-B5FB-AFB1EE8E7E1B}" type="sibTrans" cxnId="{201F3E4F-4AB1-42A1-AC16-572CEA0AF3D5}">
      <dgm:prSet/>
      <dgm:spPr/>
      <dgm:t>
        <a:bodyPr/>
        <a:lstStyle/>
        <a:p>
          <a:endParaRPr lang="en-US"/>
        </a:p>
      </dgm:t>
    </dgm:pt>
    <dgm:pt modelId="{DC8C34CC-315E-4A08-A91C-B0C4981A6A7A}">
      <dgm:prSet/>
      <dgm:spPr/>
      <dgm:t>
        <a:bodyPr/>
        <a:lstStyle/>
        <a:p>
          <a:r>
            <a:rPr lang="en-US" dirty="0"/>
            <a:t>Must meet Property Standards at time of purchase</a:t>
          </a:r>
        </a:p>
      </dgm:t>
    </dgm:pt>
    <dgm:pt modelId="{B2D87ED8-D7C9-4C26-90C4-3B4EC20129ED}" type="parTrans" cxnId="{71029883-B4A7-484F-9848-D3E3BA6E9AB2}">
      <dgm:prSet/>
      <dgm:spPr/>
      <dgm:t>
        <a:bodyPr/>
        <a:lstStyle/>
        <a:p>
          <a:endParaRPr lang="en-US"/>
        </a:p>
      </dgm:t>
    </dgm:pt>
    <dgm:pt modelId="{8A2F8612-C8C3-4ADC-9514-0905577D396B}" type="sibTrans" cxnId="{71029883-B4A7-484F-9848-D3E3BA6E9AB2}">
      <dgm:prSet/>
      <dgm:spPr/>
      <dgm:t>
        <a:bodyPr/>
        <a:lstStyle/>
        <a:p>
          <a:endParaRPr lang="en-US"/>
        </a:p>
      </dgm:t>
    </dgm:pt>
    <dgm:pt modelId="{85E692F2-3E2A-4993-A522-731E80ED4F22}">
      <dgm:prSet/>
      <dgm:spPr/>
      <dgm:t>
        <a:bodyPr/>
        <a:lstStyle/>
        <a:p>
          <a:r>
            <a:rPr lang="en-US" dirty="0"/>
            <a:t>Condominiums</a:t>
          </a:r>
        </a:p>
      </dgm:t>
    </dgm:pt>
    <dgm:pt modelId="{B92B358E-A4AB-4FF9-A474-5635DAD426E3}" type="parTrans" cxnId="{47D1E714-54A8-4853-A993-6D3DDA87866C}">
      <dgm:prSet/>
      <dgm:spPr/>
      <dgm:t>
        <a:bodyPr/>
        <a:lstStyle/>
        <a:p>
          <a:endParaRPr lang="en-US"/>
        </a:p>
      </dgm:t>
    </dgm:pt>
    <dgm:pt modelId="{DB937444-D775-47BA-8B26-F72E9ABF02BE}" type="sibTrans" cxnId="{47D1E714-54A8-4853-A993-6D3DDA87866C}">
      <dgm:prSet/>
      <dgm:spPr/>
      <dgm:t>
        <a:bodyPr/>
        <a:lstStyle/>
        <a:p>
          <a:endParaRPr lang="en-US"/>
        </a:p>
      </dgm:t>
    </dgm:pt>
    <dgm:pt modelId="{C57023F0-2CCB-4E00-B960-97255E0AB789}">
      <dgm:prSet/>
      <dgm:spPr/>
      <dgm:t>
        <a:bodyPr/>
        <a:lstStyle/>
        <a:p>
          <a:r>
            <a:rPr lang="en-US" dirty="0"/>
            <a:t>Manufactured Homes that are permanently fixed to land.</a:t>
          </a:r>
        </a:p>
      </dgm:t>
    </dgm:pt>
    <dgm:pt modelId="{BF5EF36C-0CBA-4D36-8AE5-6D85563027CD}" type="parTrans" cxnId="{0C37A2CE-BB75-47F7-B803-E4DA05EF5305}">
      <dgm:prSet/>
      <dgm:spPr/>
      <dgm:t>
        <a:bodyPr/>
        <a:lstStyle/>
        <a:p>
          <a:endParaRPr lang="en-US"/>
        </a:p>
      </dgm:t>
    </dgm:pt>
    <dgm:pt modelId="{2C4E4C9B-BE00-4197-927E-01BF3187D2A3}" type="sibTrans" cxnId="{0C37A2CE-BB75-47F7-B803-E4DA05EF5305}">
      <dgm:prSet/>
      <dgm:spPr/>
      <dgm:t>
        <a:bodyPr/>
        <a:lstStyle/>
        <a:p>
          <a:endParaRPr lang="en-US"/>
        </a:p>
      </dgm:t>
    </dgm:pt>
    <dgm:pt modelId="{55F1B93B-F251-49D3-8900-61A5C4541E78}">
      <dgm:prSet/>
      <dgm:spPr/>
      <dgm:t>
        <a:bodyPr/>
        <a:lstStyle/>
        <a:p>
          <a:r>
            <a:rPr lang="en-US" dirty="0"/>
            <a:t>Must be affordable &amp; sustainable.</a:t>
          </a:r>
        </a:p>
      </dgm:t>
    </dgm:pt>
    <dgm:pt modelId="{644E4187-7927-4C85-97F2-9F55AC65CE34}" type="parTrans" cxnId="{1ADFC783-E530-4A3B-9F0A-DB51D2D94EF8}">
      <dgm:prSet/>
      <dgm:spPr/>
      <dgm:t>
        <a:bodyPr/>
        <a:lstStyle/>
        <a:p>
          <a:endParaRPr lang="en-US"/>
        </a:p>
      </dgm:t>
    </dgm:pt>
    <dgm:pt modelId="{748CA70B-E6A2-4190-A45F-E125C9551A03}" type="sibTrans" cxnId="{1ADFC783-E530-4A3B-9F0A-DB51D2D94EF8}">
      <dgm:prSet/>
      <dgm:spPr/>
      <dgm:t>
        <a:bodyPr/>
        <a:lstStyle/>
        <a:p>
          <a:endParaRPr lang="en-US"/>
        </a:p>
      </dgm:t>
    </dgm:pt>
    <dgm:pt modelId="{1E2A471F-BD51-4AA2-B092-AD0CECEDF7EB}">
      <dgm:prSet/>
      <dgm:spPr/>
      <dgm:t>
        <a:bodyPr/>
        <a:lstStyle/>
        <a:p>
          <a:r>
            <a:rPr lang="en-US" dirty="0"/>
            <a:t>The mortgage loan must be for the permanent financing of a residence located within the state of Mississippi that is being constructed by or on behalf of an eligible borrower and that will remain an owner-occupied residence for the life of the loan until sold or refinanced.</a:t>
          </a:r>
        </a:p>
      </dgm:t>
    </dgm:pt>
    <dgm:pt modelId="{98963E7A-F210-4D56-9D44-9A1C26EB36E2}" type="parTrans" cxnId="{5560FFD8-8131-4F55-A2D0-B0070F5D91DE}">
      <dgm:prSet/>
      <dgm:spPr/>
      <dgm:t>
        <a:bodyPr/>
        <a:lstStyle/>
        <a:p>
          <a:endParaRPr lang="en-US"/>
        </a:p>
      </dgm:t>
    </dgm:pt>
    <dgm:pt modelId="{B05784E1-FDE2-4B60-8A8B-DD38F86DBFA8}" type="sibTrans" cxnId="{5560FFD8-8131-4F55-A2D0-B0070F5D91DE}">
      <dgm:prSet/>
      <dgm:spPr/>
      <dgm:t>
        <a:bodyPr/>
        <a:lstStyle/>
        <a:p>
          <a:endParaRPr lang="en-US"/>
        </a:p>
      </dgm:t>
    </dgm:pt>
    <dgm:pt modelId="{BB5304F0-6C80-48D2-89F6-E9F57761E8CA}" type="pres">
      <dgm:prSet presAssocID="{352BDD19-BDD7-4457-8E3A-2C8E3890CA0E}" presName="diagram" presStyleCnt="0">
        <dgm:presLayoutVars>
          <dgm:dir/>
          <dgm:resizeHandles val="exact"/>
        </dgm:presLayoutVars>
      </dgm:prSet>
      <dgm:spPr/>
    </dgm:pt>
    <dgm:pt modelId="{3B9178EF-2243-49A5-876B-0883203C7899}" type="pres">
      <dgm:prSet presAssocID="{1904885A-C44D-4B84-ABC9-62336F40EBE1}" presName="node" presStyleLbl="node1" presStyleIdx="0" presStyleCnt="7">
        <dgm:presLayoutVars>
          <dgm:bulletEnabled val="1"/>
        </dgm:presLayoutVars>
      </dgm:prSet>
      <dgm:spPr/>
    </dgm:pt>
    <dgm:pt modelId="{EFC0D23B-4347-473E-9445-8FE107CC8E18}" type="pres">
      <dgm:prSet presAssocID="{79F208CA-071E-4E81-A02F-79A2165D2304}" presName="sibTrans" presStyleCnt="0"/>
      <dgm:spPr/>
    </dgm:pt>
    <dgm:pt modelId="{439F8BF0-F7D3-4F57-9A6D-98D2CA841B6B}" type="pres">
      <dgm:prSet presAssocID="{2A29E678-4F8C-4DF7-936D-C81FAA4C7536}" presName="node" presStyleLbl="node1" presStyleIdx="1" presStyleCnt="7">
        <dgm:presLayoutVars>
          <dgm:bulletEnabled val="1"/>
        </dgm:presLayoutVars>
      </dgm:prSet>
      <dgm:spPr/>
    </dgm:pt>
    <dgm:pt modelId="{EB08137D-4F53-45FA-AAA9-CE55B137ADA6}" type="pres">
      <dgm:prSet presAssocID="{8734FE56-FE5B-43C3-B5FB-AFB1EE8E7E1B}" presName="sibTrans" presStyleCnt="0"/>
      <dgm:spPr/>
    </dgm:pt>
    <dgm:pt modelId="{C541FE04-D3EA-40C5-9BA8-CF5891B74BB4}" type="pres">
      <dgm:prSet presAssocID="{DC8C34CC-315E-4A08-A91C-B0C4981A6A7A}" presName="node" presStyleLbl="node1" presStyleIdx="2" presStyleCnt="7">
        <dgm:presLayoutVars>
          <dgm:bulletEnabled val="1"/>
        </dgm:presLayoutVars>
      </dgm:prSet>
      <dgm:spPr/>
    </dgm:pt>
    <dgm:pt modelId="{76F9CBBE-8779-42EE-BFA5-9EEEC8B3BA0A}" type="pres">
      <dgm:prSet presAssocID="{8A2F8612-C8C3-4ADC-9514-0905577D396B}" presName="sibTrans" presStyleCnt="0"/>
      <dgm:spPr/>
    </dgm:pt>
    <dgm:pt modelId="{D9F9E186-F2E5-4621-B05D-EC73B3214808}" type="pres">
      <dgm:prSet presAssocID="{85E692F2-3E2A-4993-A522-731E80ED4F22}" presName="node" presStyleLbl="node1" presStyleIdx="3" presStyleCnt="7">
        <dgm:presLayoutVars>
          <dgm:bulletEnabled val="1"/>
        </dgm:presLayoutVars>
      </dgm:prSet>
      <dgm:spPr/>
    </dgm:pt>
    <dgm:pt modelId="{E0284EB1-CA76-43E8-A208-33E664BB917F}" type="pres">
      <dgm:prSet presAssocID="{DB937444-D775-47BA-8B26-F72E9ABF02BE}" presName="sibTrans" presStyleCnt="0"/>
      <dgm:spPr/>
    </dgm:pt>
    <dgm:pt modelId="{40C02665-F917-4DA9-B45F-DA6E35CCA801}" type="pres">
      <dgm:prSet presAssocID="{C57023F0-2CCB-4E00-B960-97255E0AB789}" presName="node" presStyleLbl="node1" presStyleIdx="4" presStyleCnt="7">
        <dgm:presLayoutVars>
          <dgm:bulletEnabled val="1"/>
        </dgm:presLayoutVars>
      </dgm:prSet>
      <dgm:spPr/>
    </dgm:pt>
    <dgm:pt modelId="{AAC34564-D191-4E09-9D00-EAE8872E499B}" type="pres">
      <dgm:prSet presAssocID="{2C4E4C9B-BE00-4197-927E-01BF3187D2A3}" presName="sibTrans" presStyleCnt="0"/>
      <dgm:spPr/>
    </dgm:pt>
    <dgm:pt modelId="{5A6130BF-1310-4192-84FC-905DF4F3E00C}" type="pres">
      <dgm:prSet presAssocID="{55F1B93B-F251-49D3-8900-61A5C4541E78}" presName="node" presStyleLbl="node1" presStyleIdx="5" presStyleCnt="7">
        <dgm:presLayoutVars>
          <dgm:bulletEnabled val="1"/>
        </dgm:presLayoutVars>
      </dgm:prSet>
      <dgm:spPr/>
    </dgm:pt>
    <dgm:pt modelId="{162C51DA-9FEB-4BEB-805A-9CA87F1C0A4A}" type="pres">
      <dgm:prSet presAssocID="{748CA70B-E6A2-4190-A45F-E125C9551A03}" presName="sibTrans" presStyleCnt="0"/>
      <dgm:spPr/>
    </dgm:pt>
    <dgm:pt modelId="{9A5E4045-8251-4C52-9451-2BAA0EC22616}" type="pres">
      <dgm:prSet presAssocID="{1E2A471F-BD51-4AA2-B092-AD0CECEDF7EB}" presName="node" presStyleLbl="node1" presStyleIdx="6" presStyleCnt="7" custScaleX="341574">
        <dgm:presLayoutVars>
          <dgm:bulletEnabled val="1"/>
        </dgm:presLayoutVars>
      </dgm:prSet>
      <dgm:spPr/>
    </dgm:pt>
  </dgm:ptLst>
  <dgm:cxnLst>
    <dgm:cxn modelId="{9449FC00-61ED-4382-953B-CFC0A1FEF933}" type="presOf" srcId="{2A29E678-4F8C-4DF7-936D-C81FAA4C7536}" destId="{439F8BF0-F7D3-4F57-9A6D-98D2CA841B6B}" srcOrd="0" destOrd="0" presId="urn:microsoft.com/office/officeart/2005/8/layout/default"/>
    <dgm:cxn modelId="{07D4BB12-94B8-4D88-840B-9126165A13F6}" type="presOf" srcId="{352BDD19-BDD7-4457-8E3A-2C8E3890CA0E}" destId="{BB5304F0-6C80-48D2-89F6-E9F57761E8CA}" srcOrd="0" destOrd="0" presId="urn:microsoft.com/office/officeart/2005/8/layout/default"/>
    <dgm:cxn modelId="{47D1E714-54A8-4853-A993-6D3DDA87866C}" srcId="{352BDD19-BDD7-4457-8E3A-2C8E3890CA0E}" destId="{85E692F2-3E2A-4993-A522-731E80ED4F22}" srcOrd="3" destOrd="0" parTransId="{B92B358E-A4AB-4FF9-A474-5635DAD426E3}" sibTransId="{DB937444-D775-47BA-8B26-F72E9ABF02BE}"/>
    <dgm:cxn modelId="{19F0334B-8196-40F5-AAAD-F4B94E5C03A6}" type="presOf" srcId="{1904885A-C44D-4B84-ABC9-62336F40EBE1}" destId="{3B9178EF-2243-49A5-876B-0883203C7899}" srcOrd="0" destOrd="0" presId="urn:microsoft.com/office/officeart/2005/8/layout/default"/>
    <dgm:cxn modelId="{201F3E4F-4AB1-42A1-AC16-572CEA0AF3D5}" srcId="{352BDD19-BDD7-4457-8E3A-2C8E3890CA0E}" destId="{2A29E678-4F8C-4DF7-936D-C81FAA4C7536}" srcOrd="1" destOrd="0" parTransId="{FC78C4D8-959C-45EC-B6D6-164FDDB8101D}" sibTransId="{8734FE56-FE5B-43C3-B5FB-AFB1EE8E7E1B}"/>
    <dgm:cxn modelId="{71029883-B4A7-484F-9848-D3E3BA6E9AB2}" srcId="{352BDD19-BDD7-4457-8E3A-2C8E3890CA0E}" destId="{DC8C34CC-315E-4A08-A91C-B0C4981A6A7A}" srcOrd="2" destOrd="0" parTransId="{B2D87ED8-D7C9-4C26-90C4-3B4EC20129ED}" sibTransId="{8A2F8612-C8C3-4ADC-9514-0905577D396B}"/>
    <dgm:cxn modelId="{1ADFC783-E530-4A3B-9F0A-DB51D2D94EF8}" srcId="{352BDD19-BDD7-4457-8E3A-2C8E3890CA0E}" destId="{55F1B93B-F251-49D3-8900-61A5C4541E78}" srcOrd="5" destOrd="0" parTransId="{644E4187-7927-4C85-97F2-9F55AC65CE34}" sibTransId="{748CA70B-E6A2-4190-A45F-E125C9551A03}"/>
    <dgm:cxn modelId="{8FBA8B98-621C-436B-B88C-8A016EB74E4F}" type="presOf" srcId="{C57023F0-2CCB-4E00-B960-97255E0AB789}" destId="{40C02665-F917-4DA9-B45F-DA6E35CCA801}" srcOrd="0" destOrd="0" presId="urn:microsoft.com/office/officeart/2005/8/layout/default"/>
    <dgm:cxn modelId="{902F8CB6-32B3-45DC-AE62-FA1BC0288BAD}" type="presOf" srcId="{85E692F2-3E2A-4993-A522-731E80ED4F22}" destId="{D9F9E186-F2E5-4621-B05D-EC73B3214808}" srcOrd="0" destOrd="0" presId="urn:microsoft.com/office/officeart/2005/8/layout/default"/>
    <dgm:cxn modelId="{85BD6AC0-DF0B-41CE-BB55-7E47A4E6FA3C}" type="presOf" srcId="{55F1B93B-F251-49D3-8900-61A5C4541E78}" destId="{5A6130BF-1310-4192-84FC-905DF4F3E00C}" srcOrd="0" destOrd="0" presId="urn:microsoft.com/office/officeart/2005/8/layout/default"/>
    <dgm:cxn modelId="{1E209ECB-E31A-48F5-B3BC-EEFA083C0362}" type="presOf" srcId="{DC8C34CC-315E-4A08-A91C-B0C4981A6A7A}" destId="{C541FE04-D3EA-40C5-9BA8-CF5891B74BB4}" srcOrd="0" destOrd="0" presId="urn:microsoft.com/office/officeart/2005/8/layout/default"/>
    <dgm:cxn modelId="{8A075ECD-2027-4907-8D18-A6CFE49BB6AF}" srcId="{352BDD19-BDD7-4457-8E3A-2C8E3890CA0E}" destId="{1904885A-C44D-4B84-ABC9-62336F40EBE1}" srcOrd="0" destOrd="0" parTransId="{1D0DD867-A47A-4B85-B41B-D8A497FF78AB}" sibTransId="{79F208CA-071E-4E81-A02F-79A2165D2304}"/>
    <dgm:cxn modelId="{0C37A2CE-BB75-47F7-B803-E4DA05EF5305}" srcId="{352BDD19-BDD7-4457-8E3A-2C8E3890CA0E}" destId="{C57023F0-2CCB-4E00-B960-97255E0AB789}" srcOrd="4" destOrd="0" parTransId="{BF5EF36C-0CBA-4D36-8AE5-6D85563027CD}" sibTransId="{2C4E4C9B-BE00-4197-927E-01BF3187D2A3}"/>
    <dgm:cxn modelId="{CBF9AAD2-807E-4E65-A644-F4B897428A96}" type="presOf" srcId="{1E2A471F-BD51-4AA2-B092-AD0CECEDF7EB}" destId="{9A5E4045-8251-4C52-9451-2BAA0EC22616}" srcOrd="0" destOrd="0" presId="urn:microsoft.com/office/officeart/2005/8/layout/default"/>
    <dgm:cxn modelId="{5560FFD8-8131-4F55-A2D0-B0070F5D91DE}" srcId="{352BDD19-BDD7-4457-8E3A-2C8E3890CA0E}" destId="{1E2A471F-BD51-4AA2-B092-AD0CECEDF7EB}" srcOrd="6" destOrd="0" parTransId="{98963E7A-F210-4D56-9D44-9A1C26EB36E2}" sibTransId="{B05784E1-FDE2-4B60-8A8B-DD38F86DBFA8}"/>
    <dgm:cxn modelId="{3AA591F5-0735-4AD5-BD13-0FCCC07487D9}" type="presParOf" srcId="{BB5304F0-6C80-48D2-89F6-E9F57761E8CA}" destId="{3B9178EF-2243-49A5-876B-0883203C7899}" srcOrd="0" destOrd="0" presId="urn:microsoft.com/office/officeart/2005/8/layout/default"/>
    <dgm:cxn modelId="{5EE8C278-C2C5-4FE9-8035-EBA416BEBA1E}" type="presParOf" srcId="{BB5304F0-6C80-48D2-89F6-E9F57761E8CA}" destId="{EFC0D23B-4347-473E-9445-8FE107CC8E18}" srcOrd="1" destOrd="0" presId="urn:microsoft.com/office/officeart/2005/8/layout/default"/>
    <dgm:cxn modelId="{D9C5F9AD-83EE-4144-9C58-9427FD012589}" type="presParOf" srcId="{BB5304F0-6C80-48D2-89F6-E9F57761E8CA}" destId="{439F8BF0-F7D3-4F57-9A6D-98D2CA841B6B}" srcOrd="2" destOrd="0" presId="urn:microsoft.com/office/officeart/2005/8/layout/default"/>
    <dgm:cxn modelId="{7F2AE0D0-A9ED-4EAE-B32C-3B5DE85E46A5}" type="presParOf" srcId="{BB5304F0-6C80-48D2-89F6-E9F57761E8CA}" destId="{EB08137D-4F53-45FA-AAA9-CE55B137ADA6}" srcOrd="3" destOrd="0" presId="urn:microsoft.com/office/officeart/2005/8/layout/default"/>
    <dgm:cxn modelId="{636B382E-1A76-4F9E-B303-ED9B86242D7B}" type="presParOf" srcId="{BB5304F0-6C80-48D2-89F6-E9F57761E8CA}" destId="{C541FE04-D3EA-40C5-9BA8-CF5891B74BB4}" srcOrd="4" destOrd="0" presId="urn:microsoft.com/office/officeart/2005/8/layout/default"/>
    <dgm:cxn modelId="{1AAFEC8F-67BA-49DE-BDF1-CBEBDDC9466F}" type="presParOf" srcId="{BB5304F0-6C80-48D2-89F6-E9F57761E8CA}" destId="{76F9CBBE-8779-42EE-BFA5-9EEEC8B3BA0A}" srcOrd="5" destOrd="0" presId="urn:microsoft.com/office/officeart/2005/8/layout/default"/>
    <dgm:cxn modelId="{C4A970D4-9A68-4583-8F04-726FF58C41A9}" type="presParOf" srcId="{BB5304F0-6C80-48D2-89F6-E9F57761E8CA}" destId="{D9F9E186-F2E5-4621-B05D-EC73B3214808}" srcOrd="6" destOrd="0" presId="urn:microsoft.com/office/officeart/2005/8/layout/default"/>
    <dgm:cxn modelId="{7870A8A1-E8A2-4FF2-B445-CA9B8E9A147B}" type="presParOf" srcId="{BB5304F0-6C80-48D2-89F6-E9F57761E8CA}" destId="{E0284EB1-CA76-43E8-A208-33E664BB917F}" srcOrd="7" destOrd="0" presId="urn:microsoft.com/office/officeart/2005/8/layout/default"/>
    <dgm:cxn modelId="{2C3A1915-36F3-4E2E-B6D1-541E5CA70A46}" type="presParOf" srcId="{BB5304F0-6C80-48D2-89F6-E9F57761E8CA}" destId="{40C02665-F917-4DA9-B45F-DA6E35CCA801}" srcOrd="8" destOrd="0" presId="urn:microsoft.com/office/officeart/2005/8/layout/default"/>
    <dgm:cxn modelId="{1225A50E-54FC-4AD4-A758-F3888B729BC3}" type="presParOf" srcId="{BB5304F0-6C80-48D2-89F6-E9F57761E8CA}" destId="{AAC34564-D191-4E09-9D00-EAE8872E499B}" srcOrd="9" destOrd="0" presId="urn:microsoft.com/office/officeart/2005/8/layout/default"/>
    <dgm:cxn modelId="{5FE40227-651E-42E2-87D2-EC6BE0A274EC}" type="presParOf" srcId="{BB5304F0-6C80-48D2-89F6-E9F57761E8CA}" destId="{5A6130BF-1310-4192-84FC-905DF4F3E00C}" srcOrd="10" destOrd="0" presId="urn:microsoft.com/office/officeart/2005/8/layout/default"/>
    <dgm:cxn modelId="{2AEAAFD7-21E7-47B5-A837-841D8AFE0F72}" type="presParOf" srcId="{BB5304F0-6C80-48D2-89F6-E9F57761E8CA}" destId="{162C51DA-9FEB-4BEB-805A-9CA87F1C0A4A}" srcOrd="11" destOrd="0" presId="urn:microsoft.com/office/officeart/2005/8/layout/default"/>
    <dgm:cxn modelId="{03FDDDC4-E49F-4669-9A67-F08E248A5B34}" type="presParOf" srcId="{BB5304F0-6C80-48D2-89F6-E9F57761E8CA}" destId="{9A5E4045-8251-4C52-9451-2BAA0EC22616}"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4FD5FF-78B9-4364-9136-3685E3CE2DA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524235-EA96-4BA4-9164-E97AC6848B1E}">
      <dgm:prSet/>
      <dgm:spPr/>
      <dgm:t>
        <a:bodyPr/>
        <a:lstStyle/>
        <a:p>
          <a:pPr>
            <a:lnSpc>
              <a:spcPct val="100000"/>
            </a:lnSpc>
          </a:pPr>
          <a:r>
            <a:rPr lang="en-US"/>
            <a:t>Sustainability is imperative, it is important to avoid excessive subsidy &amp; determine “reasonable and appropriate” amount of assistance for each buyer individually.</a:t>
          </a:r>
        </a:p>
      </dgm:t>
    </dgm:pt>
    <dgm:pt modelId="{9D0744DA-3DF3-4D2F-8A93-39AA57A27BC2}" type="parTrans" cxnId="{2869D794-AF49-4360-B310-F6496B2BF8F3}">
      <dgm:prSet/>
      <dgm:spPr/>
      <dgm:t>
        <a:bodyPr/>
        <a:lstStyle/>
        <a:p>
          <a:endParaRPr lang="en-US"/>
        </a:p>
      </dgm:t>
    </dgm:pt>
    <dgm:pt modelId="{2D02F9B7-968B-440D-AF31-1CFA026FF533}" type="sibTrans" cxnId="{2869D794-AF49-4360-B310-F6496B2BF8F3}">
      <dgm:prSet/>
      <dgm:spPr/>
      <dgm:t>
        <a:bodyPr/>
        <a:lstStyle/>
        <a:p>
          <a:endParaRPr lang="en-US"/>
        </a:p>
      </dgm:t>
    </dgm:pt>
    <dgm:pt modelId="{5B9F8CF6-4ADB-4A7A-B94A-97B2DA961DDC}">
      <dgm:prSet/>
      <dgm:spPr/>
      <dgm:t>
        <a:bodyPr/>
        <a:lstStyle/>
        <a:p>
          <a:pPr>
            <a:lnSpc>
              <a:spcPct val="100000"/>
            </a:lnSpc>
          </a:pPr>
          <a:r>
            <a:rPr lang="en-US"/>
            <a:t>Assistance to specific buyer will vary based on price, buyer circumstances, and available financing.</a:t>
          </a:r>
        </a:p>
      </dgm:t>
    </dgm:pt>
    <dgm:pt modelId="{0190BD72-2F6F-4F5D-8C23-13B5DC7F99D0}" type="parTrans" cxnId="{236174AD-F2A1-43D0-A687-280BCA103007}">
      <dgm:prSet/>
      <dgm:spPr/>
      <dgm:t>
        <a:bodyPr/>
        <a:lstStyle/>
        <a:p>
          <a:endParaRPr lang="en-US"/>
        </a:p>
      </dgm:t>
    </dgm:pt>
    <dgm:pt modelId="{73082623-7BE7-4292-AF66-DD99144FD5E2}" type="sibTrans" cxnId="{236174AD-F2A1-43D0-A687-280BCA103007}">
      <dgm:prSet/>
      <dgm:spPr/>
      <dgm:t>
        <a:bodyPr/>
        <a:lstStyle/>
        <a:p>
          <a:endParaRPr lang="en-US"/>
        </a:p>
      </dgm:t>
    </dgm:pt>
    <dgm:pt modelId="{965BE6EF-DAB5-42C7-A566-EB9ACF2D2130}">
      <dgm:prSet/>
      <dgm:spPr/>
      <dgm:t>
        <a:bodyPr/>
        <a:lstStyle/>
        <a:p>
          <a:pPr>
            <a:lnSpc>
              <a:spcPct val="100000"/>
            </a:lnSpc>
          </a:pPr>
          <a:r>
            <a:rPr lang="en-US"/>
            <a:t>We have adopted:</a:t>
          </a:r>
        </a:p>
      </dgm:t>
    </dgm:pt>
    <dgm:pt modelId="{42DF15F7-BE09-43F8-AD3C-5D48EDF6857E}" type="parTrans" cxnId="{D0C6B081-F6E6-4AC4-96AF-CC5F2645CB36}">
      <dgm:prSet/>
      <dgm:spPr/>
      <dgm:t>
        <a:bodyPr/>
        <a:lstStyle/>
        <a:p>
          <a:endParaRPr lang="en-US"/>
        </a:p>
      </dgm:t>
    </dgm:pt>
    <dgm:pt modelId="{95A5321E-20CF-409F-AE7A-778AC85E0C0A}" type="sibTrans" cxnId="{D0C6B081-F6E6-4AC4-96AF-CC5F2645CB36}">
      <dgm:prSet/>
      <dgm:spPr/>
      <dgm:t>
        <a:bodyPr/>
        <a:lstStyle/>
        <a:p>
          <a:endParaRPr lang="en-US"/>
        </a:p>
      </dgm:t>
    </dgm:pt>
    <dgm:pt modelId="{0072EBEA-E2B5-4752-98EF-EE1ACACA2937}">
      <dgm:prSet/>
      <dgm:spPr/>
      <dgm:t>
        <a:bodyPr/>
        <a:lstStyle/>
        <a:p>
          <a:pPr>
            <a:lnSpc>
              <a:spcPct val="100000"/>
            </a:lnSpc>
          </a:pPr>
          <a:r>
            <a:rPr lang="en-US"/>
            <a:t>Underwriting standards for determining the “gap”</a:t>
          </a:r>
        </a:p>
      </dgm:t>
    </dgm:pt>
    <dgm:pt modelId="{F55ED0B5-8966-492B-8544-A10CF5AD20E2}" type="parTrans" cxnId="{DB032139-CE27-482B-835D-1D48070A6278}">
      <dgm:prSet/>
      <dgm:spPr/>
      <dgm:t>
        <a:bodyPr/>
        <a:lstStyle/>
        <a:p>
          <a:endParaRPr lang="en-US"/>
        </a:p>
      </dgm:t>
    </dgm:pt>
    <dgm:pt modelId="{997F2814-608C-4CBA-8D4F-5FE871F8A504}" type="sibTrans" cxnId="{DB032139-CE27-482B-835D-1D48070A6278}">
      <dgm:prSet/>
      <dgm:spPr/>
      <dgm:t>
        <a:bodyPr/>
        <a:lstStyle/>
        <a:p>
          <a:endParaRPr lang="en-US"/>
        </a:p>
      </dgm:t>
    </dgm:pt>
    <dgm:pt modelId="{5166DF3E-932D-4D6A-8301-93471BECA54A}">
      <dgm:prSet/>
      <dgm:spPr/>
      <dgm:t>
        <a:bodyPr/>
        <a:lstStyle/>
        <a:p>
          <a:pPr>
            <a:lnSpc>
              <a:spcPct val="100000"/>
            </a:lnSpc>
          </a:pPr>
          <a:r>
            <a:rPr lang="en-US"/>
            <a:t>Maximum HOME assistance amounts</a:t>
          </a:r>
        </a:p>
      </dgm:t>
    </dgm:pt>
    <dgm:pt modelId="{F0D2C42F-967F-49FD-9699-E69110465E5B}" type="parTrans" cxnId="{01BB9A99-CA69-4EF1-8BDA-B24EB498E399}">
      <dgm:prSet/>
      <dgm:spPr/>
      <dgm:t>
        <a:bodyPr/>
        <a:lstStyle/>
        <a:p>
          <a:endParaRPr lang="en-US"/>
        </a:p>
      </dgm:t>
    </dgm:pt>
    <dgm:pt modelId="{98FE0366-7BAA-49B5-9A6F-AE5C1515EF8C}" type="sibTrans" cxnId="{01BB9A99-CA69-4EF1-8BDA-B24EB498E399}">
      <dgm:prSet/>
      <dgm:spPr/>
      <dgm:t>
        <a:bodyPr/>
        <a:lstStyle/>
        <a:p>
          <a:endParaRPr lang="en-US"/>
        </a:p>
      </dgm:t>
    </dgm:pt>
    <dgm:pt modelId="{25B06E4A-91CC-4F1B-8623-2A55F37BA52E}">
      <dgm:prSet/>
      <dgm:spPr/>
      <dgm:t>
        <a:bodyPr/>
        <a:lstStyle/>
        <a:p>
          <a:pPr>
            <a:lnSpc>
              <a:spcPct val="100000"/>
            </a:lnSpc>
          </a:pPr>
          <a:r>
            <a:rPr lang="en-US"/>
            <a:t>Minimum required contributions &amp; front-end ratios</a:t>
          </a:r>
        </a:p>
      </dgm:t>
    </dgm:pt>
    <dgm:pt modelId="{87D3E48E-53A0-4A54-80E8-9E156B011B5D}" type="parTrans" cxnId="{4B64DA98-1345-4DAE-BF22-020A97E4D5F5}">
      <dgm:prSet/>
      <dgm:spPr/>
      <dgm:t>
        <a:bodyPr/>
        <a:lstStyle/>
        <a:p>
          <a:endParaRPr lang="en-US"/>
        </a:p>
      </dgm:t>
    </dgm:pt>
    <dgm:pt modelId="{8DC1B243-C042-41AF-86BC-C770616DCAE9}" type="sibTrans" cxnId="{4B64DA98-1345-4DAE-BF22-020A97E4D5F5}">
      <dgm:prSet/>
      <dgm:spPr/>
      <dgm:t>
        <a:bodyPr/>
        <a:lstStyle/>
        <a:p>
          <a:endParaRPr lang="en-US"/>
        </a:p>
      </dgm:t>
    </dgm:pt>
    <dgm:pt modelId="{6E0B845B-E498-4D4F-9160-6321AB32BA65}" type="pres">
      <dgm:prSet presAssocID="{864FD5FF-78B9-4364-9136-3685E3CE2DA9}" presName="root" presStyleCnt="0">
        <dgm:presLayoutVars>
          <dgm:dir/>
          <dgm:resizeHandles val="exact"/>
        </dgm:presLayoutVars>
      </dgm:prSet>
      <dgm:spPr/>
    </dgm:pt>
    <dgm:pt modelId="{27414700-4E83-46F3-8CCF-FB222CEA08F1}" type="pres">
      <dgm:prSet presAssocID="{73524235-EA96-4BA4-9164-E97AC6848B1E}" presName="compNode" presStyleCnt="0"/>
      <dgm:spPr/>
    </dgm:pt>
    <dgm:pt modelId="{F9A01F08-FD02-4B2C-865B-E7F4AB42BEC0}" type="pres">
      <dgm:prSet presAssocID="{73524235-EA96-4BA4-9164-E97AC6848B1E}" presName="bgRect" presStyleLbl="bgShp" presStyleIdx="0" presStyleCnt="3"/>
      <dgm:spPr/>
    </dgm:pt>
    <dgm:pt modelId="{B9773E49-45D7-4E28-926D-548D4C8E2809}" type="pres">
      <dgm:prSet presAssocID="{73524235-EA96-4BA4-9164-E97AC6848B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pee"/>
        </a:ext>
      </dgm:extLst>
    </dgm:pt>
    <dgm:pt modelId="{CB23D110-E1F9-4043-9BD4-DE857DAA7A75}" type="pres">
      <dgm:prSet presAssocID="{73524235-EA96-4BA4-9164-E97AC6848B1E}" presName="spaceRect" presStyleCnt="0"/>
      <dgm:spPr/>
    </dgm:pt>
    <dgm:pt modelId="{68E9885E-BBD0-44CF-8D89-A0C76486F388}" type="pres">
      <dgm:prSet presAssocID="{73524235-EA96-4BA4-9164-E97AC6848B1E}" presName="parTx" presStyleLbl="revTx" presStyleIdx="0" presStyleCnt="4">
        <dgm:presLayoutVars>
          <dgm:chMax val="0"/>
          <dgm:chPref val="0"/>
        </dgm:presLayoutVars>
      </dgm:prSet>
      <dgm:spPr/>
    </dgm:pt>
    <dgm:pt modelId="{A5AC8B46-60EB-440F-AEE1-90DA475ED23F}" type="pres">
      <dgm:prSet presAssocID="{2D02F9B7-968B-440D-AF31-1CFA026FF533}" presName="sibTrans" presStyleCnt="0"/>
      <dgm:spPr/>
    </dgm:pt>
    <dgm:pt modelId="{0C1B447D-9C12-4435-AF1B-0A8469EF8623}" type="pres">
      <dgm:prSet presAssocID="{5B9F8CF6-4ADB-4A7A-B94A-97B2DA961DDC}" presName="compNode" presStyleCnt="0"/>
      <dgm:spPr/>
    </dgm:pt>
    <dgm:pt modelId="{E6CD863F-10B5-4AC3-A620-F8C08E5B9A92}" type="pres">
      <dgm:prSet presAssocID="{5B9F8CF6-4ADB-4A7A-B94A-97B2DA961DDC}" presName="bgRect" presStyleLbl="bgShp" presStyleIdx="1" presStyleCnt="3"/>
      <dgm:spPr/>
    </dgm:pt>
    <dgm:pt modelId="{D693362C-FD9F-4787-AB3B-99FBD1E7C565}" type="pres">
      <dgm:prSet presAssocID="{5B9F8CF6-4ADB-4A7A-B94A-97B2DA961D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3D9551A0-42CA-4F4C-AEBC-5D75270B6CFC}" type="pres">
      <dgm:prSet presAssocID="{5B9F8CF6-4ADB-4A7A-B94A-97B2DA961DDC}" presName="spaceRect" presStyleCnt="0"/>
      <dgm:spPr/>
    </dgm:pt>
    <dgm:pt modelId="{117EE4EE-1AE6-4450-8443-88BEB2DCE1E8}" type="pres">
      <dgm:prSet presAssocID="{5B9F8CF6-4ADB-4A7A-B94A-97B2DA961DDC}" presName="parTx" presStyleLbl="revTx" presStyleIdx="1" presStyleCnt="4">
        <dgm:presLayoutVars>
          <dgm:chMax val="0"/>
          <dgm:chPref val="0"/>
        </dgm:presLayoutVars>
      </dgm:prSet>
      <dgm:spPr/>
    </dgm:pt>
    <dgm:pt modelId="{C3D35155-EE8D-4ED8-AB5F-977B6FFE7885}" type="pres">
      <dgm:prSet presAssocID="{73082623-7BE7-4292-AF66-DD99144FD5E2}" presName="sibTrans" presStyleCnt="0"/>
      <dgm:spPr/>
    </dgm:pt>
    <dgm:pt modelId="{8FEA91C4-8667-4F7A-BF7B-2CBBEE995319}" type="pres">
      <dgm:prSet presAssocID="{965BE6EF-DAB5-42C7-A566-EB9ACF2D2130}" presName="compNode" presStyleCnt="0"/>
      <dgm:spPr/>
    </dgm:pt>
    <dgm:pt modelId="{41BFE414-1CDA-4877-805A-93D67EB52D0C}" type="pres">
      <dgm:prSet presAssocID="{965BE6EF-DAB5-42C7-A566-EB9ACF2D2130}" presName="bgRect" presStyleLbl="bgShp" presStyleIdx="2" presStyleCnt="3"/>
      <dgm:spPr/>
    </dgm:pt>
    <dgm:pt modelId="{478B2405-0D7C-4915-9C6C-AE7457EEDB21}" type="pres">
      <dgm:prSet presAssocID="{965BE6EF-DAB5-42C7-A566-EB9ACF2D21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3C1EC8AA-CD05-4A05-91A0-48965E74ACD0}" type="pres">
      <dgm:prSet presAssocID="{965BE6EF-DAB5-42C7-A566-EB9ACF2D2130}" presName="spaceRect" presStyleCnt="0"/>
      <dgm:spPr/>
    </dgm:pt>
    <dgm:pt modelId="{561EFCBC-F005-4FAC-A7CC-1C972FDEC560}" type="pres">
      <dgm:prSet presAssocID="{965BE6EF-DAB5-42C7-A566-EB9ACF2D2130}" presName="parTx" presStyleLbl="revTx" presStyleIdx="2" presStyleCnt="4">
        <dgm:presLayoutVars>
          <dgm:chMax val="0"/>
          <dgm:chPref val="0"/>
        </dgm:presLayoutVars>
      </dgm:prSet>
      <dgm:spPr/>
    </dgm:pt>
    <dgm:pt modelId="{6DB72B71-0D3F-4012-9C7C-4B02C16D94BC}" type="pres">
      <dgm:prSet presAssocID="{965BE6EF-DAB5-42C7-A566-EB9ACF2D2130}" presName="desTx" presStyleLbl="revTx" presStyleIdx="3" presStyleCnt="4">
        <dgm:presLayoutVars/>
      </dgm:prSet>
      <dgm:spPr/>
    </dgm:pt>
  </dgm:ptLst>
  <dgm:cxnLst>
    <dgm:cxn modelId="{16F0690C-6E2B-4A24-A2BE-FAAB4848E5F5}" type="presOf" srcId="{965BE6EF-DAB5-42C7-A566-EB9ACF2D2130}" destId="{561EFCBC-F005-4FAC-A7CC-1C972FDEC560}" srcOrd="0" destOrd="0" presId="urn:microsoft.com/office/officeart/2018/2/layout/IconVerticalSolidList"/>
    <dgm:cxn modelId="{93628E23-3E0E-47EA-9E91-13B1038A27D4}" type="presOf" srcId="{5166DF3E-932D-4D6A-8301-93471BECA54A}" destId="{6DB72B71-0D3F-4012-9C7C-4B02C16D94BC}" srcOrd="0" destOrd="1" presId="urn:microsoft.com/office/officeart/2018/2/layout/IconVerticalSolidList"/>
    <dgm:cxn modelId="{06312538-6F68-406B-9AF5-3234905B5A35}" type="presOf" srcId="{73524235-EA96-4BA4-9164-E97AC6848B1E}" destId="{68E9885E-BBD0-44CF-8D89-A0C76486F388}" srcOrd="0" destOrd="0" presId="urn:microsoft.com/office/officeart/2018/2/layout/IconVerticalSolidList"/>
    <dgm:cxn modelId="{DB032139-CE27-482B-835D-1D48070A6278}" srcId="{965BE6EF-DAB5-42C7-A566-EB9ACF2D2130}" destId="{0072EBEA-E2B5-4752-98EF-EE1ACACA2937}" srcOrd="0" destOrd="0" parTransId="{F55ED0B5-8966-492B-8544-A10CF5AD20E2}" sibTransId="{997F2814-608C-4CBA-8D4F-5FE871F8A504}"/>
    <dgm:cxn modelId="{D0C6B081-F6E6-4AC4-96AF-CC5F2645CB36}" srcId="{864FD5FF-78B9-4364-9136-3685E3CE2DA9}" destId="{965BE6EF-DAB5-42C7-A566-EB9ACF2D2130}" srcOrd="2" destOrd="0" parTransId="{42DF15F7-BE09-43F8-AD3C-5D48EDF6857E}" sibTransId="{95A5321E-20CF-409F-AE7A-778AC85E0C0A}"/>
    <dgm:cxn modelId="{2869D794-AF49-4360-B310-F6496B2BF8F3}" srcId="{864FD5FF-78B9-4364-9136-3685E3CE2DA9}" destId="{73524235-EA96-4BA4-9164-E97AC6848B1E}" srcOrd="0" destOrd="0" parTransId="{9D0744DA-3DF3-4D2F-8A93-39AA57A27BC2}" sibTransId="{2D02F9B7-968B-440D-AF31-1CFA026FF533}"/>
    <dgm:cxn modelId="{D5AE4895-A2FC-4C21-9493-E8CEFAE7D24B}" type="presOf" srcId="{0072EBEA-E2B5-4752-98EF-EE1ACACA2937}" destId="{6DB72B71-0D3F-4012-9C7C-4B02C16D94BC}" srcOrd="0" destOrd="0" presId="urn:microsoft.com/office/officeart/2018/2/layout/IconVerticalSolidList"/>
    <dgm:cxn modelId="{4B64DA98-1345-4DAE-BF22-020A97E4D5F5}" srcId="{965BE6EF-DAB5-42C7-A566-EB9ACF2D2130}" destId="{25B06E4A-91CC-4F1B-8623-2A55F37BA52E}" srcOrd="2" destOrd="0" parTransId="{87D3E48E-53A0-4A54-80E8-9E156B011B5D}" sibTransId="{8DC1B243-C042-41AF-86BC-C770616DCAE9}"/>
    <dgm:cxn modelId="{01BB9A99-CA69-4EF1-8BDA-B24EB498E399}" srcId="{965BE6EF-DAB5-42C7-A566-EB9ACF2D2130}" destId="{5166DF3E-932D-4D6A-8301-93471BECA54A}" srcOrd="1" destOrd="0" parTransId="{F0D2C42F-967F-49FD-9699-E69110465E5B}" sibTransId="{98FE0366-7BAA-49B5-9A6F-AE5C1515EF8C}"/>
    <dgm:cxn modelId="{236174AD-F2A1-43D0-A687-280BCA103007}" srcId="{864FD5FF-78B9-4364-9136-3685E3CE2DA9}" destId="{5B9F8CF6-4ADB-4A7A-B94A-97B2DA961DDC}" srcOrd="1" destOrd="0" parTransId="{0190BD72-2F6F-4F5D-8C23-13B5DC7F99D0}" sibTransId="{73082623-7BE7-4292-AF66-DD99144FD5E2}"/>
    <dgm:cxn modelId="{1F3276B7-9438-4F63-974F-71EABF8FF15D}" type="presOf" srcId="{864FD5FF-78B9-4364-9136-3685E3CE2DA9}" destId="{6E0B845B-E498-4D4F-9160-6321AB32BA65}" srcOrd="0" destOrd="0" presId="urn:microsoft.com/office/officeart/2018/2/layout/IconVerticalSolidList"/>
    <dgm:cxn modelId="{87ADACCF-41B0-4B78-95A4-EADB9C1DCB6D}" type="presOf" srcId="{25B06E4A-91CC-4F1B-8623-2A55F37BA52E}" destId="{6DB72B71-0D3F-4012-9C7C-4B02C16D94BC}" srcOrd="0" destOrd="2" presId="urn:microsoft.com/office/officeart/2018/2/layout/IconVerticalSolidList"/>
    <dgm:cxn modelId="{F1DD65F3-9932-492C-9177-BC7A9D5EFC76}" type="presOf" srcId="{5B9F8CF6-4ADB-4A7A-B94A-97B2DA961DDC}" destId="{117EE4EE-1AE6-4450-8443-88BEB2DCE1E8}" srcOrd="0" destOrd="0" presId="urn:microsoft.com/office/officeart/2018/2/layout/IconVerticalSolidList"/>
    <dgm:cxn modelId="{B016E572-4959-4488-B27E-2D911AA806CF}" type="presParOf" srcId="{6E0B845B-E498-4D4F-9160-6321AB32BA65}" destId="{27414700-4E83-46F3-8CCF-FB222CEA08F1}" srcOrd="0" destOrd="0" presId="urn:microsoft.com/office/officeart/2018/2/layout/IconVerticalSolidList"/>
    <dgm:cxn modelId="{ACACA7A2-FEBD-4F02-8BF2-C5EC4C75EF51}" type="presParOf" srcId="{27414700-4E83-46F3-8CCF-FB222CEA08F1}" destId="{F9A01F08-FD02-4B2C-865B-E7F4AB42BEC0}" srcOrd="0" destOrd="0" presId="urn:microsoft.com/office/officeart/2018/2/layout/IconVerticalSolidList"/>
    <dgm:cxn modelId="{C1FB63D6-8F43-4D0D-BC81-DA66D6588076}" type="presParOf" srcId="{27414700-4E83-46F3-8CCF-FB222CEA08F1}" destId="{B9773E49-45D7-4E28-926D-548D4C8E2809}" srcOrd="1" destOrd="0" presId="urn:microsoft.com/office/officeart/2018/2/layout/IconVerticalSolidList"/>
    <dgm:cxn modelId="{075E05BA-1458-48B5-A813-0293019C2CE5}" type="presParOf" srcId="{27414700-4E83-46F3-8CCF-FB222CEA08F1}" destId="{CB23D110-E1F9-4043-9BD4-DE857DAA7A75}" srcOrd="2" destOrd="0" presId="urn:microsoft.com/office/officeart/2018/2/layout/IconVerticalSolidList"/>
    <dgm:cxn modelId="{87E9A0BA-64E0-41DE-885B-5C42CF505652}" type="presParOf" srcId="{27414700-4E83-46F3-8CCF-FB222CEA08F1}" destId="{68E9885E-BBD0-44CF-8D89-A0C76486F388}" srcOrd="3" destOrd="0" presId="urn:microsoft.com/office/officeart/2018/2/layout/IconVerticalSolidList"/>
    <dgm:cxn modelId="{6B873FD4-EEB1-4C71-9E67-2469ADE4C645}" type="presParOf" srcId="{6E0B845B-E498-4D4F-9160-6321AB32BA65}" destId="{A5AC8B46-60EB-440F-AEE1-90DA475ED23F}" srcOrd="1" destOrd="0" presId="urn:microsoft.com/office/officeart/2018/2/layout/IconVerticalSolidList"/>
    <dgm:cxn modelId="{099A21B9-4CF7-41F8-8BC4-E01319376FCB}" type="presParOf" srcId="{6E0B845B-E498-4D4F-9160-6321AB32BA65}" destId="{0C1B447D-9C12-4435-AF1B-0A8469EF8623}" srcOrd="2" destOrd="0" presId="urn:microsoft.com/office/officeart/2018/2/layout/IconVerticalSolidList"/>
    <dgm:cxn modelId="{E401D889-B008-4DEA-B789-B4752145650A}" type="presParOf" srcId="{0C1B447D-9C12-4435-AF1B-0A8469EF8623}" destId="{E6CD863F-10B5-4AC3-A620-F8C08E5B9A92}" srcOrd="0" destOrd="0" presId="urn:microsoft.com/office/officeart/2018/2/layout/IconVerticalSolidList"/>
    <dgm:cxn modelId="{3885496A-3C16-43CF-B2AB-F128746831AD}" type="presParOf" srcId="{0C1B447D-9C12-4435-AF1B-0A8469EF8623}" destId="{D693362C-FD9F-4787-AB3B-99FBD1E7C565}" srcOrd="1" destOrd="0" presId="urn:microsoft.com/office/officeart/2018/2/layout/IconVerticalSolidList"/>
    <dgm:cxn modelId="{197CC3EF-A521-4B30-B1C9-58DE31A4C254}" type="presParOf" srcId="{0C1B447D-9C12-4435-AF1B-0A8469EF8623}" destId="{3D9551A0-42CA-4F4C-AEBC-5D75270B6CFC}" srcOrd="2" destOrd="0" presId="urn:microsoft.com/office/officeart/2018/2/layout/IconVerticalSolidList"/>
    <dgm:cxn modelId="{36A403E4-9498-4BBD-98E0-441139C23E1C}" type="presParOf" srcId="{0C1B447D-9C12-4435-AF1B-0A8469EF8623}" destId="{117EE4EE-1AE6-4450-8443-88BEB2DCE1E8}" srcOrd="3" destOrd="0" presId="urn:microsoft.com/office/officeart/2018/2/layout/IconVerticalSolidList"/>
    <dgm:cxn modelId="{77A79A17-FB6E-436E-8711-E4DF15F350C8}" type="presParOf" srcId="{6E0B845B-E498-4D4F-9160-6321AB32BA65}" destId="{C3D35155-EE8D-4ED8-AB5F-977B6FFE7885}" srcOrd="3" destOrd="0" presId="urn:microsoft.com/office/officeart/2018/2/layout/IconVerticalSolidList"/>
    <dgm:cxn modelId="{13CED296-DE86-4FD6-9E86-F3A512BE9BE5}" type="presParOf" srcId="{6E0B845B-E498-4D4F-9160-6321AB32BA65}" destId="{8FEA91C4-8667-4F7A-BF7B-2CBBEE995319}" srcOrd="4" destOrd="0" presId="urn:microsoft.com/office/officeart/2018/2/layout/IconVerticalSolidList"/>
    <dgm:cxn modelId="{73F6581A-0A7A-4934-877E-7FF7FBE7839C}" type="presParOf" srcId="{8FEA91C4-8667-4F7A-BF7B-2CBBEE995319}" destId="{41BFE414-1CDA-4877-805A-93D67EB52D0C}" srcOrd="0" destOrd="0" presId="urn:microsoft.com/office/officeart/2018/2/layout/IconVerticalSolidList"/>
    <dgm:cxn modelId="{EAF6F656-AD5B-4A80-9567-C457E43FE1AB}" type="presParOf" srcId="{8FEA91C4-8667-4F7A-BF7B-2CBBEE995319}" destId="{478B2405-0D7C-4915-9C6C-AE7457EEDB21}" srcOrd="1" destOrd="0" presId="urn:microsoft.com/office/officeart/2018/2/layout/IconVerticalSolidList"/>
    <dgm:cxn modelId="{5BF4DDD5-CE4C-4F9C-B340-4E495634AC37}" type="presParOf" srcId="{8FEA91C4-8667-4F7A-BF7B-2CBBEE995319}" destId="{3C1EC8AA-CD05-4A05-91A0-48965E74ACD0}" srcOrd="2" destOrd="0" presId="urn:microsoft.com/office/officeart/2018/2/layout/IconVerticalSolidList"/>
    <dgm:cxn modelId="{6E3EC6E5-A344-4657-86D9-8735CF5B94E5}" type="presParOf" srcId="{8FEA91C4-8667-4F7A-BF7B-2CBBEE995319}" destId="{561EFCBC-F005-4FAC-A7CC-1C972FDEC560}" srcOrd="3" destOrd="0" presId="urn:microsoft.com/office/officeart/2018/2/layout/IconVerticalSolidList"/>
    <dgm:cxn modelId="{91FAA271-5227-466A-9933-CC6A94B2E8E2}" type="presParOf" srcId="{8FEA91C4-8667-4F7A-BF7B-2CBBEE995319}" destId="{6DB72B71-0D3F-4012-9C7C-4B02C16D94B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D4D0B7-1E04-4C54-8377-29C5A8F4F11B}"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2776FCE6-6D34-44FF-8388-21B5F0C6C449}">
      <dgm:prSet/>
      <dgm:spPr/>
      <dgm:t>
        <a:bodyPr/>
        <a:lstStyle/>
        <a:p>
          <a:r>
            <a:rPr lang="en-US"/>
            <a:t>Homebuyer can find a Housing Counselor on MHC website.</a:t>
          </a:r>
        </a:p>
      </dgm:t>
    </dgm:pt>
    <dgm:pt modelId="{C35989A6-88AB-419C-9CBC-179A211107EC}" type="parTrans" cxnId="{6CFAC325-49DE-4DF4-BA7D-7E525D8A6642}">
      <dgm:prSet/>
      <dgm:spPr/>
      <dgm:t>
        <a:bodyPr/>
        <a:lstStyle/>
        <a:p>
          <a:endParaRPr lang="en-US"/>
        </a:p>
      </dgm:t>
    </dgm:pt>
    <dgm:pt modelId="{3F906F79-14B0-42EA-89E4-FCE2FC908626}" type="sibTrans" cxnId="{6CFAC325-49DE-4DF4-BA7D-7E525D8A6642}">
      <dgm:prSet/>
      <dgm:spPr/>
      <dgm:t>
        <a:bodyPr/>
        <a:lstStyle/>
        <a:p>
          <a:endParaRPr lang="en-US"/>
        </a:p>
      </dgm:t>
    </dgm:pt>
    <dgm:pt modelId="{F7D89635-3944-4CF6-A94C-CBB0BEF010A0}">
      <dgm:prSet/>
      <dgm:spPr/>
      <dgm:t>
        <a:bodyPr/>
        <a:lstStyle/>
        <a:p>
          <a:r>
            <a:rPr lang="en-US"/>
            <a:t>Homebuyer contact a Housing Counselor for Pre-Purchase, Application Intake and Homebuyer education class.</a:t>
          </a:r>
        </a:p>
      </dgm:t>
    </dgm:pt>
    <dgm:pt modelId="{4A960D6D-34AE-4B0C-9D86-D9713A71C99D}" type="parTrans" cxnId="{C26FCCB2-1040-4588-B802-CC4CE28FD850}">
      <dgm:prSet/>
      <dgm:spPr/>
      <dgm:t>
        <a:bodyPr/>
        <a:lstStyle/>
        <a:p>
          <a:endParaRPr lang="en-US"/>
        </a:p>
      </dgm:t>
    </dgm:pt>
    <dgm:pt modelId="{05DFCA2C-BD16-4AEF-99AE-25005AB861D2}" type="sibTrans" cxnId="{C26FCCB2-1040-4588-B802-CC4CE28FD850}">
      <dgm:prSet/>
      <dgm:spPr/>
      <dgm:t>
        <a:bodyPr/>
        <a:lstStyle/>
        <a:p>
          <a:endParaRPr lang="en-US"/>
        </a:p>
      </dgm:t>
    </dgm:pt>
    <dgm:pt modelId="{BE3EFD67-4677-4CDA-9AED-3008CD4C636C}">
      <dgm:prSet/>
      <dgm:spPr/>
      <dgm:t>
        <a:bodyPr/>
        <a:lstStyle/>
        <a:p>
          <a:r>
            <a:rPr lang="en-US"/>
            <a:t>Housing Counselor upload all required documents to the MITAS portal. (eligibility package)</a:t>
          </a:r>
        </a:p>
      </dgm:t>
    </dgm:pt>
    <dgm:pt modelId="{2BC977AD-F2EA-4BBC-AB79-B75A3F497888}" type="parTrans" cxnId="{3B9D02F7-4C6D-4CD6-A7AC-0DEA19E9A3E1}">
      <dgm:prSet/>
      <dgm:spPr/>
      <dgm:t>
        <a:bodyPr/>
        <a:lstStyle/>
        <a:p>
          <a:endParaRPr lang="en-US"/>
        </a:p>
      </dgm:t>
    </dgm:pt>
    <dgm:pt modelId="{0919AF1D-D41F-479E-9EE3-B1B1ABC67E1B}" type="sibTrans" cxnId="{3B9D02F7-4C6D-4CD6-A7AC-0DEA19E9A3E1}">
      <dgm:prSet/>
      <dgm:spPr/>
      <dgm:t>
        <a:bodyPr/>
        <a:lstStyle/>
        <a:p>
          <a:endParaRPr lang="en-US"/>
        </a:p>
      </dgm:t>
    </dgm:pt>
    <dgm:pt modelId="{4F609B5D-D7FB-4070-B42D-49256EAD5000}">
      <dgm:prSet/>
      <dgm:spPr/>
      <dgm:t>
        <a:bodyPr/>
        <a:lstStyle/>
        <a:p>
          <a:r>
            <a:rPr lang="en-US"/>
            <a:t>MHC Federal Grant review for Pre-Qualification.</a:t>
          </a:r>
        </a:p>
      </dgm:t>
    </dgm:pt>
    <dgm:pt modelId="{B580C01C-11E2-4A24-9AD3-1BE273E53BB1}" type="parTrans" cxnId="{0FC3AED2-AA83-4A5E-8A37-006042431DC3}">
      <dgm:prSet/>
      <dgm:spPr/>
      <dgm:t>
        <a:bodyPr/>
        <a:lstStyle/>
        <a:p>
          <a:endParaRPr lang="en-US"/>
        </a:p>
      </dgm:t>
    </dgm:pt>
    <dgm:pt modelId="{D09C11C6-F47F-4E09-A492-255B22825EC8}" type="sibTrans" cxnId="{0FC3AED2-AA83-4A5E-8A37-006042431DC3}">
      <dgm:prSet/>
      <dgm:spPr/>
      <dgm:t>
        <a:bodyPr/>
        <a:lstStyle/>
        <a:p>
          <a:endParaRPr lang="en-US"/>
        </a:p>
      </dgm:t>
    </dgm:pt>
    <dgm:pt modelId="{31615524-5767-48DD-AE87-85B6CC81BD36}">
      <dgm:prSet/>
      <dgm:spPr/>
      <dgm:t>
        <a:bodyPr/>
        <a:lstStyle/>
        <a:p>
          <a:r>
            <a:rPr lang="en-US"/>
            <a:t>Status will update to MHC Pre-Approval. </a:t>
          </a:r>
        </a:p>
      </dgm:t>
    </dgm:pt>
    <dgm:pt modelId="{2E35F193-6162-48C1-94C1-F51CD4359EAF}" type="parTrans" cxnId="{46411C11-CE98-4763-948D-CE187E95D330}">
      <dgm:prSet/>
      <dgm:spPr/>
      <dgm:t>
        <a:bodyPr/>
        <a:lstStyle/>
        <a:p>
          <a:endParaRPr lang="en-US"/>
        </a:p>
      </dgm:t>
    </dgm:pt>
    <dgm:pt modelId="{27609B75-C5AF-484C-A856-6496F4790040}" type="sibTrans" cxnId="{46411C11-CE98-4763-948D-CE187E95D330}">
      <dgm:prSet/>
      <dgm:spPr/>
      <dgm:t>
        <a:bodyPr/>
        <a:lstStyle/>
        <a:p>
          <a:endParaRPr lang="en-US"/>
        </a:p>
      </dgm:t>
    </dgm:pt>
    <dgm:pt modelId="{76508822-A5E7-47ED-96BC-8244F54ADC99}">
      <dgm:prSet/>
      <dgm:spPr/>
      <dgm:t>
        <a:bodyPr/>
        <a:lstStyle/>
        <a:p>
          <a:r>
            <a:rPr lang="en-US"/>
            <a:t>Housing Counselor Submits the Lender Referral Form.</a:t>
          </a:r>
        </a:p>
      </dgm:t>
    </dgm:pt>
    <dgm:pt modelId="{06E2AAF6-6920-48B8-A61C-13D9BC84FBD0}" type="parTrans" cxnId="{E16BD707-A24B-4436-A439-1BFEA080886C}">
      <dgm:prSet/>
      <dgm:spPr/>
      <dgm:t>
        <a:bodyPr/>
        <a:lstStyle/>
        <a:p>
          <a:endParaRPr lang="en-US"/>
        </a:p>
      </dgm:t>
    </dgm:pt>
    <dgm:pt modelId="{38FBEB99-4ED7-416B-9AA6-5E2C06413016}" type="sibTrans" cxnId="{E16BD707-A24B-4436-A439-1BFEA080886C}">
      <dgm:prSet/>
      <dgm:spPr/>
      <dgm:t>
        <a:bodyPr/>
        <a:lstStyle/>
        <a:p>
          <a:endParaRPr lang="en-US"/>
        </a:p>
      </dgm:t>
    </dgm:pt>
    <dgm:pt modelId="{C5ECB876-3867-4F9D-9043-F2B6C2169864}">
      <dgm:prSet/>
      <dgm:spPr/>
      <dgm:t>
        <a:bodyPr/>
        <a:lstStyle/>
        <a:p>
          <a:r>
            <a:rPr lang="en-US"/>
            <a:t>Reservation number will be assigned to the listed loan originator.</a:t>
          </a:r>
        </a:p>
      </dgm:t>
    </dgm:pt>
    <dgm:pt modelId="{D2AFD197-00B1-4AE9-A431-2C7F9256E081}" type="parTrans" cxnId="{98A01EFC-955F-4AC9-9A09-34C147B7A7BC}">
      <dgm:prSet/>
      <dgm:spPr/>
      <dgm:t>
        <a:bodyPr/>
        <a:lstStyle/>
        <a:p>
          <a:endParaRPr lang="en-US"/>
        </a:p>
      </dgm:t>
    </dgm:pt>
    <dgm:pt modelId="{0A57C9B0-B93D-475E-A024-BFB480847602}" type="sibTrans" cxnId="{98A01EFC-955F-4AC9-9A09-34C147B7A7BC}">
      <dgm:prSet/>
      <dgm:spPr/>
      <dgm:t>
        <a:bodyPr/>
        <a:lstStyle/>
        <a:p>
          <a:endParaRPr lang="en-US"/>
        </a:p>
      </dgm:t>
    </dgm:pt>
    <dgm:pt modelId="{3CC643CA-8D7E-455D-8B3D-ADE07007DBEC}">
      <dgm:prSet/>
      <dgm:spPr/>
      <dgm:t>
        <a:bodyPr/>
        <a:lstStyle/>
        <a:p>
          <a:r>
            <a:rPr lang="en-US"/>
            <a:t>Originator is notified and should begin loan pre-approval process.</a:t>
          </a:r>
        </a:p>
      </dgm:t>
    </dgm:pt>
    <dgm:pt modelId="{BE7B2008-E661-485D-B220-C4987D2C7E38}" type="parTrans" cxnId="{800274B6-2C56-46D8-B844-570D1A448879}">
      <dgm:prSet/>
      <dgm:spPr/>
      <dgm:t>
        <a:bodyPr/>
        <a:lstStyle/>
        <a:p>
          <a:endParaRPr lang="en-US"/>
        </a:p>
      </dgm:t>
    </dgm:pt>
    <dgm:pt modelId="{0BF871D1-2C20-43A9-9603-3920797EDA76}" type="sibTrans" cxnId="{800274B6-2C56-46D8-B844-570D1A448879}">
      <dgm:prSet/>
      <dgm:spPr/>
      <dgm:t>
        <a:bodyPr/>
        <a:lstStyle/>
        <a:p>
          <a:endParaRPr lang="en-US"/>
        </a:p>
      </dgm:t>
    </dgm:pt>
    <dgm:pt modelId="{29E794B3-7893-4111-900F-3580A75BC018}">
      <dgm:prSet/>
      <dgm:spPr/>
      <dgm:t>
        <a:bodyPr/>
        <a:lstStyle/>
        <a:p>
          <a:r>
            <a:rPr lang="en-US"/>
            <a:t>Property is identified the Housing Counselor will begin Environmental Review. (signed contract)</a:t>
          </a:r>
        </a:p>
      </dgm:t>
    </dgm:pt>
    <dgm:pt modelId="{D9138EB0-921E-405D-B2FE-57E0600FB461}" type="parTrans" cxnId="{09D4FE9F-B232-46B3-B11F-3C82B2E05045}">
      <dgm:prSet/>
      <dgm:spPr/>
      <dgm:t>
        <a:bodyPr/>
        <a:lstStyle/>
        <a:p>
          <a:endParaRPr lang="en-US"/>
        </a:p>
      </dgm:t>
    </dgm:pt>
    <dgm:pt modelId="{8C2D517D-99C5-4723-91F9-ECE49746B2DE}" type="sibTrans" cxnId="{09D4FE9F-B232-46B3-B11F-3C82B2E05045}">
      <dgm:prSet/>
      <dgm:spPr/>
      <dgm:t>
        <a:bodyPr/>
        <a:lstStyle/>
        <a:p>
          <a:endParaRPr lang="en-US"/>
        </a:p>
      </dgm:t>
    </dgm:pt>
    <dgm:pt modelId="{7853C02B-6443-4588-A7FE-60396F458AC4}">
      <dgm:prSet/>
      <dgm:spPr/>
      <dgm:t>
        <a:bodyPr/>
        <a:lstStyle/>
        <a:p>
          <a:r>
            <a:rPr lang="en-US"/>
            <a:t>MHC Federal Grant will review loan details and complete program underwriting. (HOME Subsidy layering and  Reservation of funds.</a:t>
          </a:r>
        </a:p>
      </dgm:t>
    </dgm:pt>
    <dgm:pt modelId="{303F6FCE-E70D-4C8A-AD68-67022A2735AE}" type="parTrans" cxnId="{898A4C42-831F-443A-A9A4-5ED8FD5504D9}">
      <dgm:prSet/>
      <dgm:spPr/>
      <dgm:t>
        <a:bodyPr/>
        <a:lstStyle/>
        <a:p>
          <a:endParaRPr lang="en-US"/>
        </a:p>
      </dgm:t>
    </dgm:pt>
    <dgm:pt modelId="{DFDE871B-8BC2-4964-A607-2A887E34FDCA}" type="sibTrans" cxnId="{898A4C42-831F-443A-A9A4-5ED8FD5504D9}">
      <dgm:prSet/>
      <dgm:spPr/>
      <dgm:t>
        <a:bodyPr/>
        <a:lstStyle/>
        <a:p>
          <a:endParaRPr lang="en-US"/>
        </a:p>
      </dgm:t>
    </dgm:pt>
    <dgm:pt modelId="{DBD88FF9-F600-4059-8851-5273BE4364F0}">
      <dgm:prSet/>
      <dgm:spPr/>
      <dgm:t>
        <a:bodyPr/>
        <a:lstStyle/>
        <a:p>
          <a:r>
            <a:rPr lang="en-US"/>
            <a:t>Single-Family Staff will begin underwriting.</a:t>
          </a:r>
        </a:p>
      </dgm:t>
    </dgm:pt>
    <dgm:pt modelId="{1CB822D8-02FE-4B80-94DB-F226B248AC52}" type="parTrans" cxnId="{87555C16-FB23-477F-B4A1-153D346F6AED}">
      <dgm:prSet/>
      <dgm:spPr/>
      <dgm:t>
        <a:bodyPr/>
        <a:lstStyle/>
        <a:p>
          <a:endParaRPr lang="en-US"/>
        </a:p>
      </dgm:t>
    </dgm:pt>
    <dgm:pt modelId="{85FF0196-6345-435D-911F-7619ABB2D99A}" type="sibTrans" cxnId="{87555C16-FB23-477F-B4A1-153D346F6AED}">
      <dgm:prSet/>
      <dgm:spPr/>
      <dgm:t>
        <a:bodyPr/>
        <a:lstStyle/>
        <a:p>
          <a:endParaRPr lang="en-US"/>
        </a:p>
      </dgm:t>
    </dgm:pt>
    <dgm:pt modelId="{4DC769D3-8343-4785-B263-4D130757D09B}">
      <dgm:prSet/>
      <dgm:spPr/>
      <dgm:t>
        <a:bodyPr/>
        <a:lstStyle/>
        <a:p>
          <a:r>
            <a:rPr lang="en-US"/>
            <a:t>Loan Closing</a:t>
          </a:r>
        </a:p>
      </dgm:t>
    </dgm:pt>
    <dgm:pt modelId="{9E0EC33F-2456-40FB-9729-2ED6995E8B37}" type="parTrans" cxnId="{8C946695-115A-4552-8CED-9EF20783A203}">
      <dgm:prSet/>
      <dgm:spPr/>
      <dgm:t>
        <a:bodyPr/>
        <a:lstStyle/>
        <a:p>
          <a:endParaRPr lang="en-US"/>
        </a:p>
      </dgm:t>
    </dgm:pt>
    <dgm:pt modelId="{9701250D-3BA6-4A99-9BDD-F6AA7CF362CF}" type="sibTrans" cxnId="{8C946695-115A-4552-8CED-9EF20783A203}">
      <dgm:prSet/>
      <dgm:spPr/>
      <dgm:t>
        <a:bodyPr/>
        <a:lstStyle/>
        <a:p>
          <a:endParaRPr lang="en-US"/>
        </a:p>
      </dgm:t>
    </dgm:pt>
    <dgm:pt modelId="{C5DFAA98-A53A-4BAD-A119-62A531585A1A}">
      <dgm:prSet/>
      <dgm:spPr/>
      <dgm:t>
        <a:bodyPr/>
        <a:lstStyle/>
        <a:p>
          <a:r>
            <a:rPr lang="en-US"/>
            <a:t>Post-Closing Documents</a:t>
          </a:r>
        </a:p>
      </dgm:t>
    </dgm:pt>
    <dgm:pt modelId="{240926E2-F40F-4205-B408-9DB6BA5536B2}" type="parTrans" cxnId="{FDC0D2E0-EDA6-476F-BD87-EA602405190B}">
      <dgm:prSet/>
      <dgm:spPr/>
      <dgm:t>
        <a:bodyPr/>
        <a:lstStyle/>
        <a:p>
          <a:endParaRPr lang="en-US"/>
        </a:p>
      </dgm:t>
    </dgm:pt>
    <dgm:pt modelId="{86AAB15E-90B7-4FB2-B57B-ECFBEC463411}" type="sibTrans" cxnId="{FDC0D2E0-EDA6-476F-BD87-EA602405190B}">
      <dgm:prSet/>
      <dgm:spPr/>
      <dgm:t>
        <a:bodyPr/>
        <a:lstStyle/>
        <a:p>
          <a:endParaRPr lang="en-US"/>
        </a:p>
      </dgm:t>
    </dgm:pt>
    <dgm:pt modelId="{836927BA-EFA7-469C-B5B6-BE0718F20EAF}" type="pres">
      <dgm:prSet presAssocID="{E0D4D0B7-1E04-4C54-8377-29C5A8F4F11B}" presName="Name0" presStyleCnt="0">
        <dgm:presLayoutVars>
          <dgm:dir/>
          <dgm:resizeHandles val="exact"/>
        </dgm:presLayoutVars>
      </dgm:prSet>
      <dgm:spPr/>
    </dgm:pt>
    <dgm:pt modelId="{CDF2E43B-B8F2-4992-B9EB-2B7D9541F8C8}" type="pres">
      <dgm:prSet presAssocID="{2776FCE6-6D34-44FF-8388-21B5F0C6C449}" presName="node" presStyleLbl="node1" presStyleIdx="0" presStyleCnt="13">
        <dgm:presLayoutVars>
          <dgm:bulletEnabled val="1"/>
        </dgm:presLayoutVars>
      </dgm:prSet>
      <dgm:spPr/>
    </dgm:pt>
    <dgm:pt modelId="{9307B4A4-6549-4D88-94D3-7E69A9385F40}" type="pres">
      <dgm:prSet presAssocID="{3F906F79-14B0-42EA-89E4-FCE2FC908626}" presName="sibTrans" presStyleLbl="sibTrans1D1" presStyleIdx="0" presStyleCnt="12"/>
      <dgm:spPr/>
    </dgm:pt>
    <dgm:pt modelId="{BDA363C1-C19F-4F96-A9F8-34E250823D57}" type="pres">
      <dgm:prSet presAssocID="{3F906F79-14B0-42EA-89E4-FCE2FC908626}" presName="connectorText" presStyleLbl="sibTrans1D1" presStyleIdx="0" presStyleCnt="12"/>
      <dgm:spPr/>
    </dgm:pt>
    <dgm:pt modelId="{B1EA06E8-1F94-4C27-A393-66A011A22DCE}" type="pres">
      <dgm:prSet presAssocID="{F7D89635-3944-4CF6-A94C-CBB0BEF010A0}" presName="node" presStyleLbl="node1" presStyleIdx="1" presStyleCnt="13">
        <dgm:presLayoutVars>
          <dgm:bulletEnabled val="1"/>
        </dgm:presLayoutVars>
      </dgm:prSet>
      <dgm:spPr/>
    </dgm:pt>
    <dgm:pt modelId="{A605E641-00D3-46F9-BCDD-E73BE8CF893B}" type="pres">
      <dgm:prSet presAssocID="{05DFCA2C-BD16-4AEF-99AE-25005AB861D2}" presName="sibTrans" presStyleLbl="sibTrans1D1" presStyleIdx="1" presStyleCnt="12"/>
      <dgm:spPr/>
    </dgm:pt>
    <dgm:pt modelId="{9E619D13-EB88-4CE0-91DE-80640DB5593D}" type="pres">
      <dgm:prSet presAssocID="{05DFCA2C-BD16-4AEF-99AE-25005AB861D2}" presName="connectorText" presStyleLbl="sibTrans1D1" presStyleIdx="1" presStyleCnt="12"/>
      <dgm:spPr/>
    </dgm:pt>
    <dgm:pt modelId="{28A962C1-1B30-44DA-A171-A154E8E8EAD2}" type="pres">
      <dgm:prSet presAssocID="{BE3EFD67-4677-4CDA-9AED-3008CD4C636C}" presName="node" presStyleLbl="node1" presStyleIdx="2" presStyleCnt="13">
        <dgm:presLayoutVars>
          <dgm:bulletEnabled val="1"/>
        </dgm:presLayoutVars>
      </dgm:prSet>
      <dgm:spPr/>
    </dgm:pt>
    <dgm:pt modelId="{4DCE199E-5B95-49B4-9BDC-A9BC1A11CC2D}" type="pres">
      <dgm:prSet presAssocID="{0919AF1D-D41F-479E-9EE3-B1B1ABC67E1B}" presName="sibTrans" presStyleLbl="sibTrans1D1" presStyleIdx="2" presStyleCnt="12"/>
      <dgm:spPr/>
    </dgm:pt>
    <dgm:pt modelId="{588646B9-DBE1-4132-875C-E7020C416CF6}" type="pres">
      <dgm:prSet presAssocID="{0919AF1D-D41F-479E-9EE3-B1B1ABC67E1B}" presName="connectorText" presStyleLbl="sibTrans1D1" presStyleIdx="2" presStyleCnt="12"/>
      <dgm:spPr/>
    </dgm:pt>
    <dgm:pt modelId="{62966810-A52C-428C-A988-4A7BF2A07D83}" type="pres">
      <dgm:prSet presAssocID="{4F609B5D-D7FB-4070-B42D-49256EAD5000}" presName="node" presStyleLbl="node1" presStyleIdx="3" presStyleCnt="13">
        <dgm:presLayoutVars>
          <dgm:bulletEnabled val="1"/>
        </dgm:presLayoutVars>
      </dgm:prSet>
      <dgm:spPr/>
    </dgm:pt>
    <dgm:pt modelId="{283D02F0-32D6-4E31-9B03-060A29C68673}" type="pres">
      <dgm:prSet presAssocID="{D09C11C6-F47F-4E09-A492-255B22825EC8}" presName="sibTrans" presStyleLbl="sibTrans1D1" presStyleIdx="3" presStyleCnt="12"/>
      <dgm:spPr/>
    </dgm:pt>
    <dgm:pt modelId="{B1944E9E-2B1A-4D2E-AAA8-17374E77ED4E}" type="pres">
      <dgm:prSet presAssocID="{D09C11C6-F47F-4E09-A492-255B22825EC8}" presName="connectorText" presStyleLbl="sibTrans1D1" presStyleIdx="3" presStyleCnt="12"/>
      <dgm:spPr/>
    </dgm:pt>
    <dgm:pt modelId="{8891DEEF-690F-4BD8-B121-F45DEB1E335A}" type="pres">
      <dgm:prSet presAssocID="{31615524-5767-48DD-AE87-85B6CC81BD36}" presName="node" presStyleLbl="node1" presStyleIdx="4" presStyleCnt="13">
        <dgm:presLayoutVars>
          <dgm:bulletEnabled val="1"/>
        </dgm:presLayoutVars>
      </dgm:prSet>
      <dgm:spPr/>
    </dgm:pt>
    <dgm:pt modelId="{1429A9CB-5605-4F43-BBE2-A51BA76C0C63}" type="pres">
      <dgm:prSet presAssocID="{27609B75-C5AF-484C-A856-6496F4790040}" presName="sibTrans" presStyleLbl="sibTrans1D1" presStyleIdx="4" presStyleCnt="12"/>
      <dgm:spPr/>
    </dgm:pt>
    <dgm:pt modelId="{5168EAED-96EA-4F6F-A4CF-AE8962CF6BD6}" type="pres">
      <dgm:prSet presAssocID="{27609B75-C5AF-484C-A856-6496F4790040}" presName="connectorText" presStyleLbl="sibTrans1D1" presStyleIdx="4" presStyleCnt="12"/>
      <dgm:spPr/>
    </dgm:pt>
    <dgm:pt modelId="{B35DA2D8-6D2B-49D9-B8E7-5B27C0D98290}" type="pres">
      <dgm:prSet presAssocID="{76508822-A5E7-47ED-96BC-8244F54ADC99}" presName="node" presStyleLbl="node1" presStyleIdx="5" presStyleCnt="13">
        <dgm:presLayoutVars>
          <dgm:bulletEnabled val="1"/>
        </dgm:presLayoutVars>
      </dgm:prSet>
      <dgm:spPr/>
    </dgm:pt>
    <dgm:pt modelId="{C460E1C9-2FAB-4AE0-8E19-DB4CCEEBCEF7}" type="pres">
      <dgm:prSet presAssocID="{38FBEB99-4ED7-416B-9AA6-5E2C06413016}" presName="sibTrans" presStyleLbl="sibTrans1D1" presStyleIdx="5" presStyleCnt="12"/>
      <dgm:spPr/>
    </dgm:pt>
    <dgm:pt modelId="{C01238CD-C4D3-4008-AABC-47B15D187526}" type="pres">
      <dgm:prSet presAssocID="{38FBEB99-4ED7-416B-9AA6-5E2C06413016}" presName="connectorText" presStyleLbl="sibTrans1D1" presStyleIdx="5" presStyleCnt="12"/>
      <dgm:spPr/>
    </dgm:pt>
    <dgm:pt modelId="{3FAB2C05-E39C-4C02-90D1-3E5C04E105D2}" type="pres">
      <dgm:prSet presAssocID="{C5ECB876-3867-4F9D-9043-F2B6C2169864}" presName="node" presStyleLbl="node1" presStyleIdx="6" presStyleCnt="13">
        <dgm:presLayoutVars>
          <dgm:bulletEnabled val="1"/>
        </dgm:presLayoutVars>
      </dgm:prSet>
      <dgm:spPr/>
    </dgm:pt>
    <dgm:pt modelId="{36EC925E-5388-4738-9EC4-FCCC9E88DB2E}" type="pres">
      <dgm:prSet presAssocID="{0A57C9B0-B93D-475E-A024-BFB480847602}" presName="sibTrans" presStyleLbl="sibTrans1D1" presStyleIdx="6" presStyleCnt="12"/>
      <dgm:spPr/>
    </dgm:pt>
    <dgm:pt modelId="{76B58BDA-4E7F-46A3-9458-1097CB7C8F2A}" type="pres">
      <dgm:prSet presAssocID="{0A57C9B0-B93D-475E-A024-BFB480847602}" presName="connectorText" presStyleLbl="sibTrans1D1" presStyleIdx="6" presStyleCnt="12"/>
      <dgm:spPr/>
    </dgm:pt>
    <dgm:pt modelId="{1B05E61C-0187-40E4-83BE-9148A0EFCE6F}" type="pres">
      <dgm:prSet presAssocID="{3CC643CA-8D7E-455D-8B3D-ADE07007DBEC}" presName="node" presStyleLbl="node1" presStyleIdx="7" presStyleCnt="13">
        <dgm:presLayoutVars>
          <dgm:bulletEnabled val="1"/>
        </dgm:presLayoutVars>
      </dgm:prSet>
      <dgm:spPr/>
    </dgm:pt>
    <dgm:pt modelId="{D871F90B-E1FA-44D3-B631-7D35F932B357}" type="pres">
      <dgm:prSet presAssocID="{0BF871D1-2C20-43A9-9603-3920797EDA76}" presName="sibTrans" presStyleLbl="sibTrans1D1" presStyleIdx="7" presStyleCnt="12"/>
      <dgm:spPr/>
    </dgm:pt>
    <dgm:pt modelId="{3A39B888-99AA-4588-809C-5CAB281D11A8}" type="pres">
      <dgm:prSet presAssocID="{0BF871D1-2C20-43A9-9603-3920797EDA76}" presName="connectorText" presStyleLbl="sibTrans1D1" presStyleIdx="7" presStyleCnt="12"/>
      <dgm:spPr/>
    </dgm:pt>
    <dgm:pt modelId="{6C4B1E55-A43B-41DD-9DE6-DE1068E3EC74}" type="pres">
      <dgm:prSet presAssocID="{29E794B3-7893-4111-900F-3580A75BC018}" presName="node" presStyleLbl="node1" presStyleIdx="8" presStyleCnt="13">
        <dgm:presLayoutVars>
          <dgm:bulletEnabled val="1"/>
        </dgm:presLayoutVars>
      </dgm:prSet>
      <dgm:spPr/>
    </dgm:pt>
    <dgm:pt modelId="{90217A24-A446-4F6C-A7B9-724620207A91}" type="pres">
      <dgm:prSet presAssocID="{8C2D517D-99C5-4723-91F9-ECE49746B2DE}" presName="sibTrans" presStyleLbl="sibTrans1D1" presStyleIdx="8" presStyleCnt="12"/>
      <dgm:spPr/>
    </dgm:pt>
    <dgm:pt modelId="{1E7C92EE-102B-417A-8FCB-2D5064988BB4}" type="pres">
      <dgm:prSet presAssocID="{8C2D517D-99C5-4723-91F9-ECE49746B2DE}" presName="connectorText" presStyleLbl="sibTrans1D1" presStyleIdx="8" presStyleCnt="12"/>
      <dgm:spPr/>
    </dgm:pt>
    <dgm:pt modelId="{EAA54AB2-4648-442F-B176-6BA5F6B37295}" type="pres">
      <dgm:prSet presAssocID="{7853C02B-6443-4588-A7FE-60396F458AC4}" presName="node" presStyleLbl="node1" presStyleIdx="9" presStyleCnt="13">
        <dgm:presLayoutVars>
          <dgm:bulletEnabled val="1"/>
        </dgm:presLayoutVars>
      </dgm:prSet>
      <dgm:spPr/>
    </dgm:pt>
    <dgm:pt modelId="{EBDDA7EB-C7A9-4040-B32C-363F0770C9F5}" type="pres">
      <dgm:prSet presAssocID="{DFDE871B-8BC2-4964-A607-2A887E34FDCA}" presName="sibTrans" presStyleLbl="sibTrans1D1" presStyleIdx="9" presStyleCnt="12"/>
      <dgm:spPr/>
    </dgm:pt>
    <dgm:pt modelId="{E9A3D3D2-8625-4C9C-AE0E-BAA9D1E46EFA}" type="pres">
      <dgm:prSet presAssocID="{DFDE871B-8BC2-4964-A607-2A887E34FDCA}" presName="connectorText" presStyleLbl="sibTrans1D1" presStyleIdx="9" presStyleCnt="12"/>
      <dgm:spPr/>
    </dgm:pt>
    <dgm:pt modelId="{73838372-61EE-42C2-BC29-D239D71365A5}" type="pres">
      <dgm:prSet presAssocID="{DBD88FF9-F600-4059-8851-5273BE4364F0}" presName="node" presStyleLbl="node1" presStyleIdx="10" presStyleCnt="13">
        <dgm:presLayoutVars>
          <dgm:bulletEnabled val="1"/>
        </dgm:presLayoutVars>
      </dgm:prSet>
      <dgm:spPr/>
    </dgm:pt>
    <dgm:pt modelId="{D8675952-7630-495C-9C18-461C55510846}" type="pres">
      <dgm:prSet presAssocID="{85FF0196-6345-435D-911F-7619ABB2D99A}" presName="sibTrans" presStyleLbl="sibTrans1D1" presStyleIdx="10" presStyleCnt="12"/>
      <dgm:spPr/>
    </dgm:pt>
    <dgm:pt modelId="{0AFD21E3-D9AF-41FD-8FC2-E496C1DF8D35}" type="pres">
      <dgm:prSet presAssocID="{85FF0196-6345-435D-911F-7619ABB2D99A}" presName="connectorText" presStyleLbl="sibTrans1D1" presStyleIdx="10" presStyleCnt="12"/>
      <dgm:spPr/>
    </dgm:pt>
    <dgm:pt modelId="{1663A4A9-308F-4FAA-B7A0-48FD91385AD4}" type="pres">
      <dgm:prSet presAssocID="{4DC769D3-8343-4785-B263-4D130757D09B}" presName="node" presStyleLbl="node1" presStyleIdx="11" presStyleCnt="13">
        <dgm:presLayoutVars>
          <dgm:bulletEnabled val="1"/>
        </dgm:presLayoutVars>
      </dgm:prSet>
      <dgm:spPr/>
    </dgm:pt>
    <dgm:pt modelId="{F7CBC2A2-750B-4AD7-AC53-BB09B6BA5EDE}" type="pres">
      <dgm:prSet presAssocID="{9701250D-3BA6-4A99-9BDD-F6AA7CF362CF}" presName="sibTrans" presStyleLbl="sibTrans1D1" presStyleIdx="11" presStyleCnt="12"/>
      <dgm:spPr/>
    </dgm:pt>
    <dgm:pt modelId="{214B3F2B-E089-49DF-8DA1-926ECEB166DA}" type="pres">
      <dgm:prSet presAssocID="{9701250D-3BA6-4A99-9BDD-F6AA7CF362CF}" presName="connectorText" presStyleLbl="sibTrans1D1" presStyleIdx="11" presStyleCnt="12"/>
      <dgm:spPr/>
    </dgm:pt>
    <dgm:pt modelId="{735BCE70-8956-4886-A344-9BB6B93D617A}" type="pres">
      <dgm:prSet presAssocID="{C5DFAA98-A53A-4BAD-A119-62A531585A1A}" presName="node" presStyleLbl="node1" presStyleIdx="12" presStyleCnt="13">
        <dgm:presLayoutVars>
          <dgm:bulletEnabled val="1"/>
        </dgm:presLayoutVars>
      </dgm:prSet>
      <dgm:spPr/>
    </dgm:pt>
  </dgm:ptLst>
  <dgm:cxnLst>
    <dgm:cxn modelId="{3DF88301-2B81-4C6C-B593-B345492EE57D}" type="presOf" srcId="{0919AF1D-D41F-479E-9EE3-B1B1ABC67E1B}" destId="{588646B9-DBE1-4132-875C-E7020C416CF6}" srcOrd="1" destOrd="0" presId="urn:microsoft.com/office/officeart/2016/7/layout/RepeatingBendingProcessNew"/>
    <dgm:cxn modelId="{E16BD707-A24B-4436-A439-1BFEA080886C}" srcId="{E0D4D0B7-1E04-4C54-8377-29C5A8F4F11B}" destId="{76508822-A5E7-47ED-96BC-8244F54ADC99}" srcOrd="5" destOrd="0" parTransId="{06E2AAF6-6920-48B8-A61C-13D9BC84FBD0}" sibTransId="{38FBEB99-4ED7-416B-9AA6-5E2C06413016}"/>
    <dgm:cxn modelId="{20D83110-99B0-4F33-A1D1-0EBB87416B72}" type="presOf" srcId="{85FF0196-6345-435D-911F-7619ABB2D99A}" destId="{D8675952-7630-495C-9C18-461C55510846}" srcOrd="0" destOrd="0" presId="urn:microsoft.com/office/officeart/2016/7/layout/RepeatingBendingProcessNew"/>
    <dgm:cxn modelId="{46411C11-CE98-4763-948D-CE187E95D330}" srcId="{E0D4D0B7-1E04-4C54-8377-29C5A8F4F11B}" destId="{31615524-5767-48DD-AE87-85B6CC81BD36}" srcOrd="4" destOrd="0" parTransId="{2E35F193-6162-48C1-94C1-F51CD4359EAF}" sibTransId="{27609B75-C5AF-484C-A856-6496F4790040}"/>
    <dgm:cxn modelId="{87555C16-FB23-477F-B4A1-153D346F6AED}" srcId="{E0D4D0B7-1E04-4C54-8377-29C5A8F4F11B}" destId="{DBD88FF9-F600-4059-8851-5273BE4364F0}" srcOrd="10" destOrd="0" parTransId="{1CB822D8-02FE-4B80-94DB-F226B248AC52}" sibTransId="{85FF0196-6345-435D-911F-7619ABB2D99A}"/>
    <dgm:cxn modelId="{CCE95717-68CC-43E0-901E-B3D7E75EFE24}" type="presOf" srcId="{DBD88FF9-F600-4059-8851-5273BE4364F0}" destId="{73838372-61EE-42C2-BC29-D239D71365A5}" srcOrd="0" destOrd="0" presId="urn:microsoft.com/office/officeart/2016/7/layout/RepeatingBendingProcessNew"/>
    <dgm:cxn modelId="{3A21B21A-9407-4647-8AFB-EF1FF1EFEBD0}" type="presOf" srcId="{0BF871D1-2C20-43A9-9603-3920797EDA76}" destId="{D871F90B-E1FA-44D3-B631-7D35F932B357}" srcOrd="0" destOrd="0" presId="urn:microsoft.com/office/officeart/2016/7/layout/RepeatingBendingProcessNew"/>
    <dgm:cxn modelId="{B10C151E-5F4F-4CFD-BF2F-3B32C9002E8E}" type="presOf" srcId="{0BF871D1-2C20-43A9-9603-3920797EDA76}" destId="{3A39B888-99AA-4588-809C-5CAB281D11A8}" srcOrd="1" destOrd="0" presId="urn:microsoft.com/office/officeart/2016/7/layout/RepeatingBendingProcessNew"/>
    <dgm:cxn modelId="{81185F1E-A973-4991-A896-C860D2AF244C}" type="presOf" srcId="{D09C11C6-F47F-4E09-A492-255B22825EC8}" destId="{B1944E9E-2B1A-4D2E-AAA8-17374E77ED4E}" srcOrd="1" destOrd="0" presId="urn:microsoft.com/office/officeart/2016/7/layout/RepeatingBendingProcessNew"/>
    <dgm:cxn modelId="{6CFAC325-49DE-4DF4-BA7D-7E525D8A6642}" srcId="{E0D4D0B7-1E04-4C54-8377-29C5A8F4F11B}" destId="{2776FCE6-6D34-44FF-8388-21B5F0C6C449}" srcOrd="0" destOrd="0" parTransId="{C35989A6-88AB-419C-9CBC-179A211107EC}" sibTransId="{3F906F79-14B0-42EA-89E4-FCE2FC908626}"/>
    <dgm:cxn modelId="{90EDCA2C-875C-4A05-98C1-EDD55C5F1499}" type="presOf" srcId="{05DFCA2C-BD16-4AEF-99AE-25005AB861D2}" destId="{A605E641-00D3-46F9-BCDD-E73BE8CF893B}" srcOrd="0" destOrd="0" presId="urn:microsoft.com/office/officeart/2016/7/layout/RepeatingBendingProcessNew"/>
    <dgm:cxn modelId="{494DCF2F-1ADE-4758-82B7-C218486BAE57}" type="presOf" srcId="{8C2D517D-99C5-4723-91F9-ECE49746B2DE}" destId="{90217A24-A446-4F6C-A7B9-724620207A91}" srcOrd="0" destOrd="0" presId="urn:microsoft.com/office/officeart/2016/7/layout/RepeatingBendingProcessNew"/>
    <dgm:cxn modelId="{17E55D34-1EC3-45D6-A204-29655798500F}" type="presOf" srcId="{2776FCE6-6D34-44FF-8388-21B5F0C6C449}" destId="{CDF2E43B-B8F2-4992-B9EB-2B7D9541F8C8}" srcOrd="0" destOrd="0" presId="urn:microsoft.com/office/officeart/2016/7/layout/RepeatingBendingProcessNew"/>
    <dgm:cxn modelId="{324A1D36-3987-4622-A990-80A42BF8CA70}" type="presOf" srcId="{C5ECB876-3867-4F9D-9043-F2B6C2169864}" destId="{3FAB2C05-E39C-4C02-90D1-3E5C04E105D2}" srcOrd="0" destOrd="0" presId="urn:microsoft.com/office/officeart/2016/7/layout/RepeatingBendingProcessNew"/>
    <dgm:cxn modelId="{428E8E36-1915-49C2-A1C1-2B84F724F5C8}" type="presOf" srcId="{8C2D517D-99C5-4723-91F9-ECE49746B2DE}" destId="{1E7C92EE-102B-417A-8FCB-2D5064988BB4}" srcOrd="1" destOrd="0" presId="urn:microsoft.com/office/officeart/2016/7/layout/RepeatingBendingProcessNew"/>
    <dgm:cxn modelId="{415C0F3E-8E63-4905-A55B-7FF6F99DDCFE}" type="presOf" srcId="{27609B75-C5AF-484C-A856-6496F4790040}" destId="{5168EAED-96EA-4F6F-A4CF-AE8962CF6BD6}" srcOrd="1" destOrd="0" presId="urn:microsoft.com/office/officeart/2016/7/layout/RepeatingBendingProcessNew"/>
    <dgm:cxn modelId="{8F8C8940-2699-4CBC-B23D-129FCB0E1B59}" type="presOf" srcId="{4DC769D3-8343-4785-B263-4D130757D09B}" destId="{1663A4A9-308F-4FAA-B7A0-48FD91385AD4}" srcOrd="0" destOrd="0" presId="urn:microsoft.com/office/officeart/2016/7/layout/RepeatingBendingProcessNew"/>
    <dgm:cxn modelId="{24560A41-4352-4343-AC3A-22131B14817E}" type="presOf" srcId="{BE3EFD67-4677-4CDA-9AED-3008CD4C636C}" destId="{28A962C1-1B30-44DA-A171-A154E8E8EAD2}" srcOrd="0" destOrd="0" presId="urn:microsoft.com/office/officeart/2016/7/layout/RepeatingBendingProcessNew"/>
    <dgm:cxn modelId="{898A4C42-831F-443A-A9A4-5ED8FD5504D9}" srcId="{E0D4D0B7-1E04-4C54-8377-29C5A8F4F11B}" destId="{7853C02B-6443-4588-A7FE-60396F458AC4}" srcOrd="9" destOrd="0" parTransId="{303F6FCE-E70D-4C8A-AD68-67022A2735AE}" sibTransId="{DFDE871B-8BC2-4964-A607-2A887E34FDCA}"/>
    <dgm:cxn modelId="{D4425570-2E0D-47A7-A867-F22792070A99}" type="presOf" srcId="{31615524-5767-48DD-AE87-85B6CC81BD36}" destId="{8891DEEF-690F-4BD8-B121-F45DEB1E335A}" srcOrd="0" destOrd="0" presId="urn:microsoft.com/office/officeart/2016/7/layout/RepeatingBendingProcessNew"/>
    <dgm:cxn modelId="{829BC873-2390-4F3B-B0A1-CE3E38F58412}" type="presOf" srcId="{3CC643CA-8D7E-455D-8B3D-ADE07007DBEC}" destId="{1B05E61C-0187-40E4-83BE-9148A0EFCE6F}" srcOrd="0" destOrd="0" presId="urn:microsoft.com/office/officeart/2016/7/layout/RepeatingBendingProcessNew"/>
    <dgm:cxn modelId="{D885DC54-7526-445C-B8C4-E082892FA3E8}" type="presOf" srcId="{D09C11C6-F47F-4E09-A492-255B22825EC8}" destId="{283D02F0-32D6-4E31-9B03-060A29C68673}" srcOrd="0" destOrd="0" presId="urn:microsoft.com/office/officeart/2016/7/layout/RepeatingBendingProcessNew"/>
    <dgm:cxn modelId="{4C3B4E55-B210-4877-95C1-ED87DBA2DE52}" type="presOf" srcId="{0A57C9B0-B93D-475E-A024-BFB480847602}" destId="{36EC925E-5388-4738-9EC4-FCCC9E88DB2E}" srcOrd="0" destOrd="0" presId="urn:microsoft.com/office/officeart/2016/7/layout/RepeatingBendingProcessNew"/>
    <dgm:cxn modelId="{48965A79-9547-4F68-AB43-E19CC734D744}" type="presOf" srcId="{7853C02B-6443-4588-A7FE-60396F458AC4}" destId="{EAA54AB2-4648-442F-B176-6BA5F6B37295}" srcOrd="0" destOrd="0" presId="urn:microsoft.com/office/officeart/2016/7/layout/RepeatingBendingProcessNew"/>
    <dgm:cxn modelId="{2380FC79-5625-45D2-91A9-4F1427800CF4}" type="presOf" srcId="{C5DFAA98-A53A-4BAD-A119-62A531585A1A}" destId="{735BCE70-8956-4886-A344-9BB6B93D617A}" srcOrd="0" destOrd="0" presId="urn:microsoft.com/office/officeart/2016/7/layout/RepeatingBendingProcessNew"/>
    <dgm:cxn modelId="{E507B47A-0164-4CB1-B005-6899EAD0608E}" type="presOf" srcId="{9701250D-3BA6-4A99-9BDD-F6AA7CF362CF}" destId="{214B3F2B-E089-49DF-8DA1-926ECEB166DA}" srcOrd="1" destOrd="0" presId="urn:microsoft.com/office/officeart/2016/7/layout/RepeatingBendingProcessNew"/>
    <dgm:cxn modelId="{EADFA388-12CD-44FF-B529-49DECC803C18}" type="presOf" srcId="{0919AF1D-D41F-479E-9EE3-B1B1ABC67E1B}" destId="{4DCE199E-5B95-49B4-9BDC-A9BC1A11CC2D}" srcOrd="0" destOrd="0" presId="urn:microsoft.com/office/officeart/2016/7/layout/RepeatingBendingProcessNew"/>
    <dgm:cxn modelId="{6CB43693-14C5-42FF-AAFF-DC58D2E76263}" type="presOf" srcId="{29E794B3-7893-4111-900F-3580A75BC018}" destId="{6C4B1E55-A43B-41DD-9DE6-DE1068E3EC74}" srcOrd="0" destOrd="0" presId="urn:microsoft.com/office/officeart/2016/7/layout/RepeatingBendingProcessNew"/>
    <dgm:cxn modelId="{8C946695-115A-4552-8CED-9EF20783A203}" srcId="{E0D4D0B7-1E04-4C54-8377-29C5A8F4F11B}" destId="{4DC769D3-8343-4785-B263-4D130757D09B}" srcOrd="11" destOrd="0" parTransId="{9E0EC33F-2456-40FB-9729-2ED6995E8B37}" sibTransId="{9701250D-3BA6-4A99-9BDD-F6AA7CF362CF}"/>
    <dgm:cxn modelId="{53583E96-5F8A-431D-87D4-68B216CD2652}" type="presOf" srcId="{27609B75-C5AF-484C-A856-6496F4790040}" destId="{1429A9CB-5605-4F43-BBE2-A51BA76C0C63}" srcOrd="0" destOrd="0" presId="urn:microsoft.com/office/officeart/2016/7/layout/RepeatingBendingProcessNew"/>
    <dgm:cxn modelId="{7E27459D-B5E0-4097-9BA5-76B0D809D1E0}" type="presOf" srcId="{38FBEB99-4ED7-416B-9AA6-5E2C06413016}" destId="{C460E1C9-2FAB-4AE0-8E19-DB4CCEEBCEF7}" srcOrd="0" destOrd="0" presId="urn:microsoft.com/office/officeart/2016/7/layout/RepeatingBendingProcessNew"/>
    <dgm:cxn modelId="{09D4FE9F-B232-46B3-B11F-3C82B2E05045}" srcId="{E0D4D0B7-1E04-4C54-8377-29C5A8F4F11B}" destId="{29E794B3-7893-4111-900F-3580A75BC018}" srcOrd="8" destOrd="0" parTransId="{D9138EB0-921E-405D-B2FE-57E0600FB461}" sibTransId="{8C2D517D-99C5-4723-91F9-ECE49746B2DE}"/>
    <dgm:cxn modelId="{35769DA1-BB44-48EA-BBF5-DA683FE310DB}" type="presOf" srcId="{05DFCA2C-BD16-4AEF-99AE-25005AB861D2}" destId="{9E619D13-EB88-4CE0-91DE-80640DB5593D}" srcOrd="1" destOrd="0" presId="urn:microsoft.com/office/officeart/2016/7/layout/RepeatingBendingProcessNew"/>
    <dgm:cxn modelId="{C26FCCB2-1040-4588-B802-CC4CE28FD850}" srcId="{E0D4D0B7-1E04-4C54-8377-29C5A8F4F11B}" destId="{F7D89635-3944-4CF6-A94C-CBB0BEF010A0}" srcOrd="1" destOrd="0" parTransId="{4A960D6D-34AE-4B0C-9D86-D9713A71C99D}" sibTransId="{05DFCA2C-BD16-4AEF-99AE-25005AB861D2}"/>
    <dgm:cxn modelId="{3D2FEDB5-CA9E-4B95-8326-9ABEB8E6BC98}" type="presOf" srcId="{38FBEB99-4ED7-416B-9AA6-5E2C06413016}" destId="{C01238CD-C4D3-4008-AABC-47B15D187526}" srcOrd="1" destOrd="0" presId="urn:microsoft.com/office/officeart/2016/7/layout/RepeatingBendingProcessNew"/>
    <dgm:cxn modelId="{BD6440B6-3DA5-43E2-AB16-412ABBA474EF}" type="presOf" srcId="{F7D89635-3944-4CF6-A94C-CBB0BEF010A0}" destId="{B1EA06E8-1F94-4C27-A393-66A011A22DCE}" srcOrd="0" destOrd="0" presId="urn:microsoft.com/office/officeart/2016/7/layout/RepeatingBendingProcessNew"/>
    <dgm:cxn modelId="{800274B6-2C56-46D8-B844-570D1A448879}" srcId="{E0D4D0B7-1E04-4C54-8377-29C5A8F4F11B}" destId="{3CC643CA-8D7E-455D-8B3D-ADE07007DBEC}" srcOrd="7" destOrd="0" parTransId="{BE7B2008-E661-485D-B220-C4987D2C7E38}" sibTransId="{0BF871D1-2C20-43A9-9603-3920797EDA76}"/>
    <dgm:cxn modelId="{35805BC4-CF65-4D7B-B06A-C7A990E87A7E}" type="presOf" srcId="{4F609B5D-D7FB-4070-B42D-49256EAD5000}" destId="{62966810-A52C-428C-A988-4A7BF2A07D83}" srcOrd="0" destOrd="0" presId="urn:microsoft.com/office/officeart/2016/7/layout/RepeatingBendingProcessNew"/>
    <dgm:cxn modelId="{B4AB3CCF-50C6-45F0-98B3-44EEE7C46F45}" type="presOf" srcId="{76508822-A5E7-47ED-96BC-8244F54ADC99}" destId="{B35DA2D8-6D2B-49D9-B8E7-5B27C0D98290}" srcOrd="0" destOrd="0" presId="urn:microsoft.com/office/officeart/2016/7/layout/RepeatingBendingProcessNew"/>
    <dgm:cxn modelId="{E12AE0CF-CF57-4B25-B22A-3E562780B94C}" type="presOf" srcId="{3F906F79-14B0-42EA-89E4-FCE2FC908626}" destId="{BDA363C1-C19F-4F96-A9F8-34E250823D57}" srcOrd="1" destOrd="0" presId="urn:microsoft.com/office/officeart/2016/7/layout/RepeatingBendingProcessNew"/>
    <dgm:cxn modelId="{BCFD0ED1-B662-4500-BE72-D84241FC1854}" type="presOf" srcId="{85FF0196-6345-435D-911F-7619ABB2D99A}" destId="{0AFD21E3-D9AF-41FD-8FC2-E496C1DF8D35}" srcOrd="1" destOrd="0" presId="urn:microsoft.com/office/officeart/2016/7/layout/RepeatingBendingProcessNew"/>
    <dgm:cxn modelId="{0FC3AED2-AA83-4A5E-8A37-006042431DC3}" srcId="{E0D4D0B7-1E04-4C54-8377-29C5A8F4F11B}" destId="{4F609B5D-D7FB-4070-B42D-49256EAD5000}" srcOrd="3" destOrd="0" parTransId="{B580C01C-11E2-4A24-9AD3-1BE273E53BB1}" sibTransId="{D09C11C6-F47F-4E09-A492-255B22825EC8}"/>
    <dgm:cxn modelId="{3B3FE5D2-1409-4E15-A51C-7125EBC6F0A0}" type="presOf" srcId="{9701250D-3BA6-4A99-9BDD-F6AA7CF362CF}" destId="{F7CBC2A2-750B-4AD7-AC53-BB09B6BA5EDE}" srcOrd="0" destOrd="0" presId="urn:microsoft.com/office/officeart/2016/7/layout/RepeatingBendingProcessNew"/>
    <dgm:cxn modelId="{FDC0D2E0-EDA6-476F-BD87-EA602405190B}" srcId="{E0D4D0B7-1E04-4C54-8377-29C5A8F4F11B}" destId="{C5DFAA98-A53A-4BAD-A119-62A531585A1A}" srcOrd="12" destOrd="0" parTransId="{240926E2-F40F-4205-B408-9DB6BA5536B2}" sibTransId="{86AAB15E-90B7-4FB2-B57B-ECFBEC463411}"/>
    <dgm:cxn modelId="{CA3DFCE9-C70A-4FED-8C69-D74FB10E9269}" type="presOf" srcId="{0A57C9B0-B93D-475E-A024-BFB480847602}" destId="{76B58BDA-4E7F-46A3-9458-1097CB7C8F2A}" srcOrd="1" destOrd="0" presId="urn:microsoft.com/office/officeart/2016/7/layout/RepeatingBendingProcessNew"/>
    <dgm:cxn modelId="{901454F4-A2DF-4C73-AEAA-3D13BAAEAC28}" type="presOf" srcId="{3F906F79-14B0-42EA-89E4-FCE2FC908626}" destId="{9307B4A4-6549-4D88-94D3-7E69A9385F40}" srcOrd="0" destOrd="0" presId="urn:microsoft.com/office/officeart/2016/7/layout/RepeatingBendingProcessNew"/>
    <dgm:cxn modelId="{3B9D02F7-4C6D-4CD6-A7AC-0DEA19E9A3E1}" srcId="{E0D4D0B7-1E04-4C54-8377-29C5A8F4F11B}" destId="{BE3EFD67-4677-4CDA-9AED-3008CD4C636C}" srcOrd="2" destOrd="0" parTransId="{2BC977AD-F2EA-4BBC-AB79-B75A3F497888}" sibTransId="{0919AF1D-D41F-479E-9EE3-B1B1ABC67E1B}"/>
    <dgm:cxn modelId="{AFCEFFFA-E7B5-4416-8064-D93E22462AEA}" type="presOf" srcId="{DFDE871B-8BC2-4964-A607-2A887E34FDCA}" destId="{EBDDA7EB-C7A9-4040-B32C-363F0770C9F5}" srcOrd="0" destOrd="0" presId="urn:microsoft.com/office/officeart/2016/7/layout/RepeatingBendingProcessNew"/>
    <dgm:cxn modelId="{98A01EFC-955F-4AC9-9A09-34C147B7A7BC}" srcId="{E0D4D0B7-1E04-4C54-8377-29C5A8F4F11B}" destId="{C5ECB876-3867-4F9D-9043-F2B6C2169864}" srcOrd="6" destOrd="0" parTransId="{D2AFD197-00B1-4AE9-A431-2C7F9256E081}" sibTransId="{0A57C9B0-B93D-475E-A024-BFB480847602}"/>
    <dgm:cxn modelId="{AE692EFC-A6D0-4B16-A2ED-C080CEFBFECC}" type="presOf" srcId="{DFDE871B-8BC2-4964-A607-2A887E34FDCA}" destId="{E9A3D3D2-8625-4C9C-AE0E-BAA9D1E46EFA}" srcOrd="1" destOrd="0" presId="urn:microsoft.com/office/officeart/2016/7/layout/RepeatingBendingProcessNew"/>
    <dgm:cxn modelId="{AEFAF0FE-9527-4107-80AC-7E18F32EF843}" type="presOf" srcId="{E0D4D0B7-1E04-4C54-8377-29C5A8F4F11B}" destId="{836927BA-EFA7-469C-B5B6-BE0718F20EAF}" srcOrd="0" destOrd="0" presId="urn:microsoft.com/office/officeart/2016/7/layout/RepeatingBendingProcessNew"/>
    <dgm:cxn modelId="{BA7EE026-88DB-41FE-B051-E5C93DD5372E}" type="presParOf" srcId="{836927BA-EFA7-469C-B5B6-BE0718F20EAF}" destId="{CDF2E43B-B8F2-4992-B9EB-2B7D9541F8C8}" srcOrd="0" destOrd="0" presId="urn:microsoft.com/office/officeart/2016/7/layout/RepeatingBendingProcessNew"/>
    <dgm:cxn modelId="{5F20D949-5A3E-486B-8DE1-803739CEBC73}" type="presParOf" srcId="{836927BA-EFA7-469C-B5B6-BE0718F20EAF}" destId="{9307B4A4-6549-4D88-94D3-7E69A9385F40}" srcOrd="1" destOrd="0" presId="urn:microsoft.com/office/officeart/2016/7/layout/RepeatingBendingProcessNew"/>
    <dgm:cxn modelId="{4FB003CC-57E7-41BA-BABA-6E1CCA14E366}" type="presParOf" srcId="{9307B4A4-6549-4D88-94D3-7E69A9385F40}" destId="{BDA363C1-C19F-4F96-A9F8-34E250823D57}" srcOrd="0" destOrd="0" presId="urn:microsoft.com/office/officeart/2016/7/layout/RepeatingBendingProcessNew"/>
    <dgm:cxn modelId="{2AC8B7F5-F51E-4831-954B-A4B92B7477C0}" type="presParOf" srcId="{836927BA-EFA7-469C-B5B6-BE0718F20EAF}" destId="{B1EA06E8-1F94-4C27-A393-66A011A22DCE}" srcOrd="2" destOrd="0" presId="urn:microsoft.com/office/officeart/2016/7/layout/RepeatingBendingProcessNew"/>
    <dgm:cxn modelId="{D9F749C5-AAE7-44E7-BA8C-B3C09D2F8A90}" type="presParOf" srcId="{836927BA-EFA7-469C-B5B6-BE0718F20EAF}" destId="{A605E641-00D3-46F9-BCDD-E73BE8CF893B}" srcOrd="3" destOrd="0" presId="urn:microsoft.com/office/officeart/2016/7/layout/RepeatingBendingProcessNew"/>
    <dgm:cxn modelId="{1FCC2BC2-4450-474E-81EA-99386AC259FC}" type="presParOf" srcId="{A605E641-00D3-46F9-BCDD-E73BE8CF893B}" destId="{9E619D13-EB88-4CE0-91DE-80640DB5593D}" srcOrd="0" destOrd="0" presId="urn:microsoft.com/office/officeart/2016/7/layout/RepeatingBendingProcessNew"/>
    <dgm:cxn modelId="{6E424AD7-BDE2-4030-899C-E2697386205B}" type="presParOf" srcId="{836927BA-EFA7-469C-B5B6-BE0718F20EAF}" destId="{28A962C1-1B30-44DA-A171-A154E8E8EAD2}" srcOrd="4" destOrd="0" presId="urn:microsoft.com/office/officeart/2016/7/layout/RepeatingBendingProcessNew"/>
    <dgm:cxn modelId="{6B2DFC18-BC94-4757-938A-45F907E0764E}" type="presParOf" srcId="{836927BA-EFA7-469C-B5B6-BE0718F20EAF}" destId="{4DCE199E-5B95-49B4-9BDC-A9BC1A11CC2D}" srcOrd="5" destOrd="0" presId="urn:microsoft.com/office/officeart/2016/7/layout/RepeatingBendingProcessNew"/>
    <dgm:cxn modelId="{217F0741-F05E-4D30-9758-B48D0E578066}" type="presParOf" srcId="{4DCE199E-5B95-49B4-9BDC-A9BC1A11CC2D}" destId="{588646B9-DBE1-4132-875C-E7020C416CF6}" srcOrd="0" destOrd="0" presId="urn:microsoft.com/office/officeart/2016/7/layout/RepeatingBendingProcessNew"/>
    <dgm:cxn modelId="{1C938BD3-862E-49B7-BF29-5E99FD11C92F}" type="presParOf" srcId="{836927BA-EFA7-469C-B5B6-BE0718F20EAF}" destId="{62966810-A52C-428C-A988-4A7BF2A07D83}" srcOrd="6" destOrd="0" presId="urn:microsoft.com/office/officeart/2016/7/layout/RepeatingBendingProcessNew"/>
    <dgm:cxn modelId="{5A857EB6-0E3B-4AC5-B239-FF49B285921C}" type="presParOf" srcId="{836927BA-EFA7-469C-B5B6-BE0718F20EAF}" destId="{283D02F0-32D6-4E31-9B03-060A29C68673}" srcOrd="7" destOrd="0" presId="urn:microsoft.com/office/officeart/2016/7/layout/RepeatingBendingProcessNew"/>
    <dgm:cxn modelId="{6C400369-62B6-40D6-9F8E-2B193288BB01}" type="presParOf" srcId="{283D02F0-32D6-4E31-9B03-060A29C68673}" destId="{B1944E9E-2B1A-4D2E-AAA8-17374E77ED4E}" srcOrd="0" destOrd="0" presId="urn:microsoft.com/office/officeart/2016/7/layout/RepeatingBendingProcessNew"/>
    <dgm:cxn modelId="{853A654B-2A17-465E-BF46-F5FA31A75181}" type="presParOf" srcId="{836927BA-EFA7-469C-B5B6-BE0718F20EAF}" destId="{8891DEEF-690F-4BD8-B121-F45DEB1E335A}" srcOrd="8" destOrd="0" presId="urn:microsoft.com/office/officeart/2016/7/layout/RepeatingBendingProcessNew"/>
    <dgm:cxn modelId="{016F7551-BE04-42DE-B135-163EBC0505BD}" type="presParOf" srcId="{836927BA-EFA7-469C-B5B6-BE0718F20EAF}" destId="{1429A9CB-5605-4F43-BBE2-A51BA76C0C63}" srcOrd="9" destOrd="0" presId="urn:microsoft.com/office/officeart/2016/7/layout/RepeatingBendingProcessNew"/>
    <dgm:cxn modelId="{CA41F377-6A5D-41C1-847B-5162E188BB7C}" type="presParOf" srcId="{1429A9CB-5605-4F43-BBE2-A51BA76C0C63}" destId="{5168EAED-96EA-4F6F-A4CF-AE8962CF6BD6}" srcOrd="0" destOrd="0" presId="urn:microsoft.com/office/officeart/2016/7/layout/RepeatingBendingProcessNew"/>
    <dgm:cxn modelId="{510CC0B9-8402-4BE2-B976-CA62DCFC5776}" type="presParOf" srcId="{836927BA-EFA7-469C-B5B6-BE0718F20EAF}" destId="{B35DA2D8-6D2B-49D9-B8E7-5B27C0D98290}" srcOrd="10" destOrd="0" presId="urn:microsoft.com/office/officeart/2016/7/layout/RepeatingBendingProcessNew"/>
    <dgm:cxn modelId="{E2E9EAAA-45E6-4171-8B91-C1662C213DF1}" type="presParOf" srcId="{836927BA-EFA7-469C-B5B6-BE0718F20EAF}" destId="{C460E1C9-2FAB-4AE0-8E19-DB4CCEEBCEF7}" srcOrd="11" destOrd="0" presId="urn:microsoft.com/office/officeart/2016/7/layout/RepeatingBendingProcessNew"/>
    <dgm:cxn modelId="{B9C201F3-B547-4CDA-A75B-61E74E875C20}" type="presParOf" srcId="{C460E1C9-2FAB-4AE0-8E19-DB4CCEEBCEF7}" destId="{C01238CD-C4D3-4008-AABC-47B15D187526}" srcOrd="0" destOrd="0" presId="urn:microsoft.com/office/officeart/2016/7/layout/RepeatingBendingProcessNew"/>
    <dgm:cxn modelId="{2F45536A-3E9D-436C-8933-7885A7CB4439}" type="presParOf" srcId="{836927BA-EFA7-469C-B5B6-BE0718F20EAF}" destId="{3FAB2C05-E39C-4C02-90D1-3E5C04E105D2}" srcOrd="12" destOrd="0" presId="urn:microsoft.com/office/officeart/2016/7/layout/RepeatingBendingProcessNew"/>
    <dgm:cxn modelId="{5AFA0093-003B-42B2-8CAE-8FFD7D31A35D}" type="presParOf" srcId="{836927BA-EFA7-469C-B5B6-BE0718F20EAF}" destId="{36EC925E-5388-4738-9EC4-FCCC9E88DB2E}" srcOrd="13" destOrd="0" presId="urn:microsoft.com/office/officeart/2016/7/layout/RepeatingBendingProcessNew"/>
    <dgm:cxn modelId="{89B2F163-E2C0-43BC-A2D2-59CCE12E0965}" type="presParOf" srcId="{36EC925E-5388-4738-9EC4-FCCC9E88DB2E}" destId="{76B58BDA-4E7F-46A3-9458-1097CB7C8F2A}" srcOrd="0" destOrd="0" presId="urn:microsoft.com/office/officeart/2016/7/layout/RepeatingBendingProcessNew"/>
    <dgm:cxn modelId="{2BBBB37D-7C71-4817-8167-40796ABB5E14}" type="presParOf" srcId="{836927BA-EFA7-469C-B5B6-BE0718F20EAF}" destId="{1B05E61C-0187-40E4-83BE-9148A0EFCE6F}" srcOrd="14" destOrd="0" presId="urn:microsoft.com/office/officeart/2016/7/layout/RepeatingBendingProcessNew"/>
    <dgm:cxn modelId="{D12B861C-6EAE-49F1-9F80-2831CF4D41DA}" type="presParOf" srcId="{836927BA-EFA7-469C-B5B6-BE0718F20EAF}" destId="{D871F90B-E1FA-44D3-B631-7D35F932B357}" srcOrd="15" destOrd="0" presId="urn:microsoft.com/office/officeart/2016/7/layout/RepeatingBendingProcessNew"/>
    <dgm:cxn modelId="{A155C075-7B58-4F57-A3C6-AAE0DFBA66AA}" type="presParOf" srcId="{D871F90B-E1FA-44D3-B631-7D35F932B357}" destId="{3A39B888-99AA-4588-809C-5CAB281D11A8}" srcOrd="0" destOrd="0" presId="urn:microsoft.com/office/officeart/2016/7/layout/RepeatingBendingProcessNew"/>
    <dgm:cxn modelId="{9EE77271-DBFE-45C4-8487-5BE160F35A7E}" type="presParOf" srcId="{836927BA-EFA7-469C-B5B6-BE0718F20EAF}" destId="{6C4B1E55-A43B-41DD-9DE6-DE1068E3EC74}" srcOrd="16" destOrd="0" presId="urn:microsoft.com/office/officeart/2016/7/layout/RepeatingBendingProcessNew"/>
    <dgm:cxn modelId="{FA4DD259-180B-4CA1-BFEF-C052BC5E0996}" type="presParOf" srcId="{836927BA-EFA7-469C-B5B6-BE0718F20EAF}" destId="{90217A24-A446-4F6C-A7B9-724620207A91}" srcOrd="17" destOrd="0" presId="urn:microsoft.com/office/officeart/2016/7/layout/RepeatingBendingProcessNew"/>
    <dgm:cxn modelId="{B1CC5344-BBF8-40E1-888B-4799156F371C}" type="presParOf" srcId="{90217A24-A446-4F6C-A7B9-724620207A91}" destId="{1E7C92EE-102B-417A-8FCB-2D5064988BB4}" srcOrd="0" destOrd="0" presId="urn:microsoft.com/office/officeart/2016/7/layout/RepeatingBendingProcessNew"/>
    <dgm:cxn modelId="{DB1BBF9D-EB74-4721-9309-57F077502D2C}" type="presParOf" srcId="{836927BA-EFA7-469C-B5B6-BE0718F20EAF}" destId="{EAA54AB2-4648-442F-B176-6BA5F6B37295}" srcOrd="18" destOrd="0" presId="urn:microsoft.com/office/officeart/2016/7/layout/RepeatingBendingProcessNew"/>
    <dgm:cxn modelId="{990F30F9-F674-4D83-8CC4-FC1782DAB9D7}" type="presParOf" srcId="{836927BA-EFA7-469C-B5B6-BE0718F20EAF}" destId="{EBDDA7EB-C7A9-4040-B32C-363F0770C9F5}" srcOrd="19" destOrd="0" presId="urn:microsoft.com/office/officeart/2016/7/layout/RepeatingBendingProcessNew"/>
    <dgm:cxn modelId="{ABE70ECE-D9BF-4CE9-A3D6-486FFC404F09}" type="presParOf" srcId="{EBDDA7EB-C7A9-4040-B32C-363F0770C9F5}" destId="{E9A3D3D2-8625-4C9C-AE0E-BAA9D1E46EFA}" srcOrd="0" destOrd="0" presId="urn:microsoft.com/office/officeart/2016/7/layout/RepeatingBendingProcessNew"/>
    <dgm:cxn modelId="{4DEAFB6D-6DEB-4E54-9EF1-3BD301D04EB1}" type="presParOf" srcId="{836927BA-EFA7-469C-B5B6-BE0718F20EAF}" destId="{73838372-61EE-42C2-BC29-D239D71365A5}" srcOrd="20" destOrd="0" presId="urn:microsoft.com/office/officeart/2016/7/layout/RepeatingBendingProcessNew"/>
    <dgm:cxn modelId="{9378F7D2-EFDC-4E07-8DCF-D400CA4024E3}" type="presParOf" srcId="{836927BA-EFA7-469C-B5B6-BE0718F20EAF}" destId="{D8675952-7630-495C-9C18-461C55510846}" srcOrd="21" destOrd="0" presId="urn:microsoft.com/office/officeart/2016/7/layout/RepeatingBendingProcessNew"/>
    <dgm:cxn modelId="{62A6DE29-75D4-47AF-A96A-CF1FB321139C}" type="presParOf" srcId="{D8675952-7630-495C-9C18-461C55510846}" destId="{0AFD21E3-D9AF-41FD-8FC2-E496C1DF8D35}" srcOrd="0" destOrd="0" presId="urn:microsoft.com/office/officeart/2016/7/layout/RepeatingBendingProcessNew"/>
    <dgm:cxn modelId="{83FD3B54-9A2A-46CB-B719-7CE501496C93}" type="presParOf" srcId="{836927BA-EFA7-469C-B5B6-BE0718F20EAF}" destId="{1663A4A9-308F-4FAA-B7A0-48FD91385AD4}" srcOrd="22" destOrd="0" presId="urn:microsoft.com/office/officeart/2016/7/layout/RepeatingBendingProcessNew"/>
    <dgm:cxn modelId="{257CC763-F50F-4D3B-8429-5B8B6DBE86A7}" type="presParOf" srcId="{836927BA-EFA7-469C-B5B6-BE0718F20EAF}" destId="{F7CBC2A2-750B-4AD7-AC53-BB09B6BA5EDE}" srcOrd="23" destOrd="0" presId="urn:microsoft.com/office/officeart/2016/7/layout/RepeatingBendingProcessNew"/>
    <dgm:cxn modelId="{0A701837-94A7-4DA9-86D0-D2F5A1EB5B3D}" type="presParOf" srcId="{F7CBC2A2-750B-4AD7-AC53-BB09B6BA5EDE}" destId="{214B3F2B-E089-49DF-8DA1-926ECEB166DA}" srcOrd="0" destOrd="0" presId="urn:microsoft.com/office/officeart/2016/7/layout/RepeatingBendingProcessNew"/>
    <dgm:cxn modelId="{5581E378-9609-4B1C-BFDE-9D7590849346}" type="presParOf" srcId="{836927BA-EFA7-469C-B5B6-BE0718F20EAF}" destId="{735BCE70-8956-4886-A344-9BB6B93D617A}" srcOrd="2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FF3850-0535-416C-90CB-7585BE9C650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E6889BB-5337-43E9-AEF5-1E22688AEC9A}">
      <dgm:prSet/>
      <dgm:spPr/>
      <dgm:t>
        <a:bodyPr/>
        <a:lstStyle/>
        <a:p>
          <a:r>
            <a:rPr lang="en-US"/>
            <a:t>Are You Ready to Buy a Home?</a:t>
          </a:r>
        </a:p>
      </dgm:t>
    </dgm:pt>
    <dgm:pt modelId="{D7F5C5AA-C92D-4976-B6DB-55439893FB8E}" type="parTrans" cxnId="{102080C1-DFF4-4BAD-BA1E-7D660D5E88B8}">
      <dgm:prSet/>
      <dgm:spPr/>
      <dgm:t>
        <a:bodyPr/>
        <a:lstStyle/>
        <a:p>
          <a:endParaRPr lang="en-US"/>
        </a:p>
      </dgm:t>
    </dgm:pt>
    <dgm:pt modelId="{69958284-6C7B-41A7-9496-EFB306795F91}" type="sibTrans" cxnId="{102080C1-DFF4-4BAD-BA1E-7D660D5E88B8}">
      <dgm:prSet/>
      <dgm:spPr/>
      <dgm:t>
        <a:bodyPr/>
        <a:lstStyle/>
        <a:p>
          <a:endParaRPr lang="en-US"/>
        </a:p>
      </dgm:t>
    </dgm:pt>
    <dgm:pt modelId="{FD2BCE51-D02D-45EE-B2A8-202DFB9FCD57}">
      <dgm:prSet/>
      <dgm:spPr/>
      <dgm:t>
        <a:bodyPr/>
        <a:lstStyle/>
        <a:p>
          <a:r>
            <a:rPr lang="en-US"/>
            <a:t>Managing Your Money.</a:t>
          </a:r>
        </a:p>
      </dgm:t>
    </dgm:pt>
    <dgm:pt modelId="{81EA96B6-B850-4FA8-98B7-01CC8339C412}" type="parTrans" cxnId="{51710A6F-2C0B-45AA-87C6-53D2115E1C64}">
      <dgm:prSet/>
      <dgm:spPr/>
      <dgm:t>
        <a:bodyPr/>
        <a:lstStyle/>
        <a:p>
          <a:endParaRPr lang="en-US"/>
        </a:p>
      </dgm:t>
    </dgm:pt>
    <dgm:pt modelId="{B7F807B1-D4EE-4C9E-9A2F-49DEC83B9C82}" type="sibTrans" cxnId="{51710A6F-2C0B-45AA-87C6-53D2115E1C64}">
      <dgm:prSet/>
      <dgm:spPr/>
      <dgm:t>
        <a:bodyPr/>
        <a:lstStyle/>
        <a:p>
          <a:endParaRPr lang="en-US"/>
        </a:p>
      </dgm:t>
    </dgm:pt>
    <dgm:pt modelId="{FD457943-7682-427E-A07D-B2F040B1355F}">
      <dgm:prSet/>
      <dgm:spPr/>
      <dgm:t>
        <a:bodyPr/>
        <a:lstStyle/>
        <a:p>
          <a:r>
            <a:rPr lang="en-US"/>
            <a:t>Understanding Credit.</a:t>
          </a:r>
        </a:p>
      </dgm:t>
    </dgm:pt>
    <dgm:pt modelId="{0CFD9A72-8010-4C1E-B35D-3E971DBFB0DA}" type="parTrans" cxnId="{63DD30EA-797F-4859-8B64-572F02357384}">
      <dgm:prSet/>
      <dgm:spPr/>
      <dgm:t>
        <a:bodyPr/>
        <a:lstStyle/>
        <a:p>
          <a:endParaRPr lang="en-US"/>
        </a:p>
      </dgm:t>
    </dgm:pt>
    <dgm:pt modelId="{0FC439E6-379C-4500-A136-51255D734CC0}" type="sibTrans" cxnId="{63DD30EA-797F-4859-8B64-572F02357384}">
      <dgm:prSet/>
      <dgm:spPr/>
      <dgm:t>
        <a:bodyPr/>
        <a:lstStyle/>
        <a:p>
          <a:endParaRPr lang="en-US"/>
        </a:p>
      </dgm:t>
    </dgm:pt>
    <dgm:pt modelId="{CBA97DA4-C0B9-4081-800D-6344E8884E78}">
      <dgm:prSet/>
      <dgm:spPr/>
      <dgm:t>
        <a:bodyPr/>
        <a:lstStyle/>
        <a:p>
          <a:r>
            <a:rPr lang="en-US"/>
            <a:t>Getting A Mortgage Loan.</a:t>
          </a:r>
        </a:p>
      </dgm:t>
    </dgm:pt>
    <dgm:pt modelId="{156086CE-2D4D-4DC1-ADA1-D8BF371DDE24}" type="parTrans" cxnId="{759AB016-3380-4BCD-B735-F981B448B657}">
      <dgm:prSet/>
      <dgm:spPr/>
      <dgm:t>
        <a:bodyPr/>
        <a:lstStyle/>
        <a:p>
          <a:endParaRPr lang="en-US"/>
        </a:p>
      </dgm:t>
    </dgm:pt>
    <dgm:pt modelId="{6D59FFD2-BB81-4728-892D-CCAB45135A39}" type="sibTrans" cxnId="{759AB016-3380-4BCD-B735-F981B448B657}">
      <dgm:prSet/>
      <dgm:spPr/>
      <dgm:t>
        <a:bodyPr/>
        <a:lstStyle/>
        <a:p>
          <a:endParaRPr lang="en-US"/>
        </a:p>
      </dgm:t>
    </dgm:pt>
    <dgm:pt modelId="{5AEF3CC8-7908-4766-9D43-C244DDF08A16}">
      <dgm:prSet/>
      <dgm:spPr/>
      <dgm:t>
        <a:bodyPr/>
        <a:lstStyle/>
        <a:p>
          <a:r>
            <a:rPr lang="en-US"/>
            <a:t>Shopping for A Home.</a:t>
          </a:r>
        </a:p>
      </dgm:t>
    </dgm:pt>
    <dgm:pt modelId="{5D761B87-46CB-4D36-A0EC-CC94053783F0}" type="parTrans" cxnId="{1AA87041-B779-4FBD-BBDD-A8A78F29733B}">
      <dgm:prSet/>
      <dgm:spPr/>
      <dgm:t>
        <a:bodyPr/>
        <a:lstStyle/>
        <a:p>
          <a:endParaRPr lang="en-US"/>
        </a:p>
      </dgm:t>
    </dgm:pt>
    <dgm:pt modelId="{8E2EB5F6-1638-4362-8722-1BF013E0E22F}" type="sibTrans" cxnId="{1AA87041-B779-4FBD-BBDD-A8A78F29733B}">
      <dgm:prSet/>
      <dgm:spPr/>
      <dgm:t>
        <a:bodyPr/>
        <a:lstStyle/>
        <a:p>
          <a:endParaRPr lang="en-US"/>
        </a:p>
      </dgm:t>
    </dgm:pt>
    <dgm:pt modelId="{08842066-0C97-4A1E-8771-BB02493BF5FF}">
      <dgm:prSet/>
      <dgm:spPr/>
      <dgm:t>
        <a:bodyPr/>
        <a:lstStyle/>
        <a:p>
          <a:r>
            <a:rPr lang="en-US"/>
            <a:t>Protecting Your Investment.</a:t>
          </a:r>
        </a:p>
      </dgm:t>
    </dgm:pt>
    <dgm:pt modelId="{B346247E-6187-462A-85FB-D4D2FE11EC5B}" type="parTrans" cxnId="{BD8353F1-F1B7-47BD-B99D-16A41C54CF7D}">
      <dgm:prSet/>
      <dgm:spPr/>
      <dgm:t>
        <a:bodyPr/>
        <a:lstStyle/>
        <a:p>
          <a:endParaRPr lang="en-US"/>
        </a:p>
      </dgm:t>
    </dgm:pt>
    <dgm:pt modelId="{0FF5E89A-FC32-4836-932E-5B19101CC280}" type="sibTrans" cxnId="{BD8353F1-F1B7-47BD-B99D-16A41C54CF7D}">
      <dgm:prSet/>
      <dgm:spPr/>
      <dgm:t>
        <a:bodyPr/>
        <a:lstStyle/>
        <a:p>
          <a:endParaRPr lang="en-US"/>
        </a:p>
      </dgm:t>
    </dgm:pt>
    <dgm:pt modelId="{A9432507-413D-4AE9-A603-DF04ED05F9B1}" type="pres">
      <dgm:prSet presAssocID="{49FF3850-0535-416C-90CB-7585BE9C650E}" presName="vert0" presStyleCnt="0">
        <dgm:presLayoutVars>
          <dgm:dir/>
          <dgm:animOne val="branch"/>
          <dgm:animLvl val="lvl"/>
        </dgm:presLayoutVars>
      </dgm:prSet>
      <dgm:spPr/>
    </dgm:pt>
    <dgm:pt modelId="{24183F47-57A4-493B-9C26-63D7495A41C1}" type="pres">
      <dgm:prSet presAssocID="{EE6889BB-5337-43E9-AEF5-1E22688AEC9A}" presName="thickLine" presStyleLbl="alignNode1" presStyleIdx="0" presStyleCnt="6"/>
      <dgm:spPr/>
    </dgm:pt>
    <dgm:pt modelId="{0547E27B-73A6-4210-AAF4-9828F63FE7A0}" type="pres">
      <dgm:prSet presAssocID="{EE6889BB-5337-43E9-AEF5-1E22688AEC9A}" presName="horz1" presStyleCnt="0"/>
      <dgm:spPr/>
    </dgm:pt>
    <dgm:pt modelId="{96E8D918-E1BB-4820-BA50-7A2E4F0A84A1}" type="pres">
      <dgm:prSet presAssocID="{EE6889BB-5337-43E9-AEF5-1E22688AEC9A}" presName="tx1" presStyleLbl="revTx" presStyleIdx="0" presStyleCnt="6"/>
      <dgm:spPr/>
    </dgm:pt>
    <dgm:pt modelId="{0AB28E7B-90E4-45A8-8BD9-17CAB54E06CD}" type="pres">
      <dgm:prSet presAssocID="{EE6889BB-5337-43E9-AEF5-1E22688AEC9A}" presName="vert1" presStyleCnt="0"/>
      <dgm:spPr/>
    </dgm:pt>
    <dgm:pt modelId="{9DA3535E-874B-4F07-90D6-F1E5DB2F85A2}" type="pres">
      <dgm:prSet presAssocID="{FD2BCE51-D02D-45EE-B2A8-202DFB9FCD57}" presName="thickLine" presStyleLbl="alignNode1" presStyleIdx="1" presStyleCnt="6"/>
      <dgm:spPr/>
    </dgm:pt>
    <dgm:pt modelId="{7B0EE8BE-0E88-454C-BA37-98E8CE7223CA}" type="pres">
      <dgm:prSet presAssocID="{FD2BCE51-D02D-45EE-B2A8-202DFB9FCD57}" presName="horz1" presStyleCnt="0"/>
      <dgm:spPr/>
    </dgm:pt>
    <dgm:pt modelId="{50261467-C36B-4B05-8253-30043896CADD}" type="pres">
      <dgm:prSet presAssocID="{FD2BCE51-D02D-45EE-B2A8-202DFB9FCD57}" presName="tx1" presStyleLbl="revTx" presStyleIdx="1" presStyleCnt="6"/>
      <dgm:spPr/>
    </dgm:pt>
    <dgm:pt modelId="{F0379451-049C-4EBA-980F-7987C171830D}" type="pres">
      <dgm:prSet presAssocID="{FD2BCE51-D02D-45EE-B2A8-202DFB9FCD57}" presName="vert1" presStyleCnt="0"/>
      <dgm:spPr/>
    </dgm:pt>
    <dgm:pt modelId="{C8E98B3E-B6DF-41EF-AE08-89F4EBEC7FB0}" type="pres">
      <dgm:prSet presAssocID="{FD457943-7682-427E-A07D-B2F040B1355F}" presName="thickLine" presStyleLbl="alignNode1" presStyleIdx="2" presStyleCnt="6"/>
      <dgm:spPr/>
    </dgm:pt>
    <dgm:pt modelId="{090945B0-CAA8-43FB-A868-BF1677113EAD}" type="pres">
      <dgm:prSet presAssocID="{FD457943-7682-427E-A07D-B2F040B1355F}" presName="horz1" presStyleCnt="0"/>
      <dgm:spPr/>
    </dgm:pt>
    <dgm:pt modelId="{120ECB25-DF6C-47D8-943B-D8D8E939C5E6}" type="pres">
      <dgm:prSet presAssocID="{FD457943-7682-427E-A07D-B2F040B1355F}" presName="tx1" presStyleLbl="revTx" presStyleIdx="2" presStyleCnt="6"/>
      <dgm:spPr/>
    </dgm:pt>
    <dgm:pt modelId="{69CA64F2-44F9-4996-BFCD-92D315326426}" type="pres">
      <dgm:prSet presAssocID="{FD457943-7682-427E-A07D-B2F040B1355F}" presName="vert1" presStyleCnt="0"/>
      <dgm:spPr/>
    </dgm:pt>
    <dgm:pt modelId="{E5BB32A0-0F3C-456C-B3C5-1498EA0E5E60}" type="pres">
      <dgm:prSet presAssocID="{CBA97DA4-C0B9-4081-800D-6344E8884E78}" presName="thickLine" presStyleLbl="alignNode1" presStyleIdx="3" presStyleCnt="6"/>
      <dgm:spPr/>
    </dgm:pt>
    <dgm:pt modelId="{DA3D2806-81B2-4801-93E7-83CE7821DBA0}" type="pres">
      <dgm:prSet presAssocID="{CBA97DA4-C0B9-4081-800D-6344E8884E78}" presName="horz1" presStyleCnt="0"/>
      <dgm:spPr/>
    </dgm:pt>
    <dgm:pt modelId="{554B4A6B-A963-46EC-8931-26701CE247C0}" type="pres">
      <dgm:prSet presAssocID="{CBA97DA4-C0B9-4081-800D-6344E8884E78}" presName="tx1" presStyleLbl="revTx" presStyleIdx="3" presStyleCnt="6"/>
      <dgm:spPr/>
    </dgm:pt>
    <dgm:pt modelId="{C4F425A7-81A8-4658-9F38-D7221DA7A024}" type="pres">
      <dgm:prSet presAssocID="{CBA97DA4-C0B9-4081-800D-6344E8884E78}" presName="vert1" presStyleCnt="0"/>
      <dgm:spPr/>
    </dgm:pt>
    <dgm:pt modelId="{F879D743-989A-4261-8CC2-A9BA520ACE6F}" type="pres">
      <dgm:prSet presAssocID="{5AEF3CC8-7908-4766-9D43-C244DDF08A16}" presName="thickLine" presStyleLbl="alignNode1" presStyleIdx="4" presStyleCnt="6"/>
      <dgm:spPr/>
    </dgm:pt>
    <dgm:pt modelId="{599C263C-1F88-4AD6-9DBC-E4C96C6DD7E7}" type="pres">
      <dgm:prSet presAssocID="{5AEF3CC8-7908-4766-9D43-C244DDF08A16}" presName="horz1" presStyleCnt="0"/>
      <dgm:spPr/>
    </dgm:pt>
    <dgm:pt modelId="{D731A38C-8935-4632-A453-07BC12B56529}" type="pres">
      <dgm:prSet presAssocID="{5AEF3CC8-7908-4766-9D43-C244DDF08A16}" presName="tx1" presStyleLbl="revTx" presStyleIdx="4" presStyleCnt="6"/>
      <dgm:spPr/>
    </dgm:pt>
    <dgm:pt modelId="{23DAB272-CEA3-48A1-AAEA-042DC8D085B8}" type="pres">
      <dgm:prSet presAssocID="{5AEF3CC8-7908-4766-9D43-C244DDF08A16}" presName="vert1" presStyleCnt="0"/>
      <dgm:spPr/>
    </dgm:pt>
    <dgm:pt modelId="{680E8DB7-D940-456C-ADD0-8D180DCA9D53}" type="pres">
      <dgm:prSet presAssocID="{08842066-0C97-4A1E-8771-BB02493BF5FF}" presName="thickLine" presStyleLbl="alignNode1" presStyleIdx="5" presStyleCnt="6"/>
      <dgm:spPr/>
    </dgm:pt>
    <dgm:pt modelId="{4CC2D9C9-978E-483A-A2F9-EBA8322FA416}" type="pres">
      <dgm:prSet presAssocID="{08842066-0C97-4A1E-8771-BB02493BF5FF}" presName="horz1" presStyleCnt="0"/>
      <dgm:spPr/>
    </dgm:pt>
    <dgm:pt modelId="{5680546A-2EF0-401D-9156-30838ABCD16D}" type="pres">
      <dgm:prSet presAssocID="{08842066-0C97-4A1E-8771-BB02493BF5FF}" presName="tx1" presStyleLbl="revTx" presStyleIdx="5" presStyleCnt="6"/>
      <dgm:spPr/>
    </dgm:pt>
    <dgm:pt modelId="{0C4D43CA-1BD5-4AF3-B880-1EAAE1377627}" type="pres">
      <dgm:prSet presAssocID="{08842066-0C97-4A1E-8771-BB02493BF5FF}" presName="vert1" presStyleCnt="0"/>
      <dgm:spPr/>
    </dgm:pt>
  </dgm:ptLst>
  <dgm:cxnLst>
    <dgm:cxn modelId="{759AB016-3380-4BCD-B735-F981B448B657}" srcId="{49FF3850-0535-416C-90CB-7585BE9C650E}" destId="{CBA97DA4-C0B9-4081-800D-6344E8884E78}" srcOrd="3" destOrd="0" parTransId="{156086CE-2D4D-4DC1-ADA1-D8BF371DDE24}" sibTransId="{6D59FFD2-BB81-4728-892D-CCAB45135A39}"/>
    <dgm:cxn modelId="{1AA87041-B779-4FBD-BBDD-A8A78F29733B}" srcId="{49FF3850-0535-416C-90CB-7585BE9C650E}" destId="{5AEF3CC8-7908-4766-9D43-C244DDF08A16}" srcOrd="4" destOrd="0" parTransId="{5D761B87-46CB-4D36-A0EC-CC94053783F0}" sibTransId="{8E2EB5F6-1638-4362-8722-1BF013E0E22F}"/>
    <dgm:cxn modelId="{9545F56D-93B6-420B-853B-5BE2B25B743D}" type="presOf" srcId="{CBA97DA4-C0B9-4081-800D-6344E8884E78}" destId="{554B4A6B-A963-46EC-8931-26701CE247C0}" srcOrd="0" destOrd="0" presId="urn:microsoft.com/office/officeart/2008/layout/LinedList"/>
    <dgm:cxn modelId="{51710A6F-2C0B-45AA-87C6-53D2115E1C64}" srcId="{49FF3850-0535-416C-90CB-7585BE9C650E}" destId="{FD2BCE51-D02D-45EE-B2A8-202DFB9FCD57}" srcOrd="1" destOrd="0" parTransId="{81EA96B6-B850-4FA8-98B7-01CC8339C412}" sibTransId="{B7F807B1-D4EE-4C9E-9A2F-49DEC83B9C82}"/>
    <dgm:cxn modelId="{61862095-E2AB-414F-B484-942331D2D41D}" type="presOf" srcId="{EE6889BB-5337-43E9-AEF5-1E22688AEC9A}" destId="{96E8D918-E1BB-4820-BA50-7A2E4F0A84A1}" srcOrd="0" destOrd="0" presId="urn:microsoft.com/office/officeart/2008/layout/LinedList"/>
    <dgm:cxn modelId="{07ABF098-91FA-4540-8D18-9A0C6BBA85AF}" type="presOf" srcId="{FD457943-7682-427E-A07D-B2F040B1355F}" destId="{120ECB25-DF6C-47D8-943B-D8D8E939C5E6}" srcOrd="0" destOrd="0" presId="urn:microsoft.com/office/officeart/2008/layout/LinedList"/>
    <dgm:cxn modelId="{6C8E48B4-0EDA-4513-92DD-652F6A50A7BA}" type="presOf" srcId="{5AEF3CC8-7908-4766-9D43-C244DDF08A16}" destId="{D731A38C-8935-4632-A453-07BC12B56529}" srcOrd="0" destOrd="0" presId="urn:microsoft.com/office/officeart/2008/layout/LinedList"/>
    <dgm:cxn modelId="{102080C1-DFF4-4BAD-BA1E-7D660D5E88B8}" srcId="{49FF3850-0535-416C-90CB-7585BE9C650E}" destId="{EE6889BB-5337-43E9-AEF5-1E22688AEC9A}" srcOrd="0" destOrd="0" parTransId="{D7F5C5AA-C92D-4976-B6DB-55439893FB8E}" sibTransId="{69958284-6C7B-41A7-9496-EFB306795F91}"/>
    <dgm:cxn modelId="{4850CBCB-EEFE-435C-B95C-32D8776F06E1}" type="presOf" srcId="{08842066-0C97-4A1E-8771-BB02493BF5FF}" destId="{5680546A-2EF0-401D-9156-30838ABCD16D}" srcOrd="0" destOrd="0" presId="urn:microsoft.com/office/officeart/2008/layout/LinedList"/>
    <dgm:cxn modelId="{2A2E5FCE-1EAB-43E7-9883-429CC9C89116}" type="presOf" srcId="{FD2BCE51-D02D-45EE-B2A8-202DFB9FCD57}" destId="{50261467-C36B-4B05-8253-30043896CADD}" srcOrd="0" destOrd="0" presId="urn:microsoft.com/office/officeart/2008/layout/LinedList"/>
    <dgm:cxn modelId="{63DD30EA-797F-4859-8B64-572F02357384}" srcId="{49FF3850-0535-416C-90CB-7585BE9C650E}" destId="{FD457943-7682-427E-A07D-B2F040B1355F}" srcOrd="2" destOrd="0" parTransId="{0CFD9A72-8010-4C1E-B35D-3E971DBFB0DA}" sibTransId="{0FC439E6-379C-4500-A136-51255D734CC0}"/>
    <dgm:cxn modelId="{BD8353F1-F1B7-47BD-B99D-16A41C54CF7D}" srcId="{49FF3850-0535-416C-90CB-7585BE9C650E}" destId="{08842066-0C97-4A1E-8771-BB02493BF5FF}" srcOrd="5" destOrd="0" parTransId="{B346247E-6187-462A-85FB-D4D2FE11EC5B}" sibTransId="{0FF5E89A-FC32-4836-932E-5B19101CC280}"/>
    <dgm:cxn modelId="{AC1F23FE-4612-4AE9-A902-ADFF1E649146}" type="presOf" srcId="{49FF3850-0535-416C-90CB-7585BE9C650E}" destId="{A9432507-413D-4AE9-A603-DF04ED05F9B1}" srcOrd="0" destOrd="0" presId="urn:microsoft.com/office/officeart/2008/layout/LinedList"/>
    <dgm:cxn modelId="{0431FF9C-C506-4CDB-9F4E-CBC0ADD4C13B}" type="presParOf" srcId="{A9432507-413D-4AE9-A603-DF04ED05F9B1}" destId="{24183F47-57A4-493B-9C26-63D7495A41C1}" srcOrd="0" destOrd="0" presId="urn:microsoft.com/office/officeart/2008/layout/LinedList"/>
    <dgm:cxn modelId="{A8F7FA5B-E6A7-433D-A7EA-3071AFCDE9B8}" type="presParOf" srcId="{A9432507-413D-4AE9-A603-DF04ED05F9B1}" destId="{0547E27B-73A6-4210-AAF4-9828F63FE7A0}" srcOrd="1" destOrd="0" presId="urn:microsoft.com/office/officeart/2008/layout/LinedList"/>
    <dgm:cxn modelId="{EC020506-AD73-48F4-A337-52C5499371FF}" type="presParOf" srcId="{0547E27B-73A6-4210-AAF4-9828F63FE7A0}" destId="{96E8D918-E1BB-4820-BA50-7A2E4F0A84A1}" srcOrd="0" destOrd="0" presId="urn:microsoft.com/office/officeart/2008/layout/LinedList"/>
    <dgm:cxn modelId="{81F824B6-D2D2-49EC-90CD-B0C3AD627E8B}" type="presParOf" srcId="{0547E27B-73A6-4210-AAF4-9828F63FE7A0}" destId="{0AB28E7B-90E4-45A8-8BD9-17CAB54E06CD}" srcOrd="1" destOrd="0" presId="urn:microsoft.com/office/officeart/2008/layout/LinedList"/>
    <dgm:cxn modelId="{8E1149DB-E7F6-4F66-8122-E78D833034B2}" type="presParOf" srcId="{A9432507-413D-4AE9-A603-DF04ED05F9B1}" destId="{9DA3535E-874B-4F07-90D6-F1E5DB2F85A2}" srcOrd="2" destOrd="0" presId="urn:microsoft.com/office/officeart/2008/layout/LinedList"/>
    <dgm:cxn modelId="{ABC7D362-9AB6-44AC-B814-12CCC66F9AF6}" type="presParOf" srcId="{A9432507-413D-4AE9-A603-DF04ED05F9B1}" destId="{7B0EE8BE-0E88-454C-BA37-98E8CE7223CA}" srcOrd="3" destOrd="0" presId="urn:microsoft.com/office/officeart/2008/layout/LinedList"/>
    <dgm:cxn modelId="{677E15DB-596B-4521-98E8-2C839A8C0605}" type="presParOf" srcId="{7B0EE8BE-0E88-454C-BA37-98E8CE7223CA}" destId="{50261467-C36B-4B05-8253-30043896CADD}" srcOrd="0" destOrd="0" presId="urn:microsoft.com/office/officeart/2008/layout/LinedList"/>
    <dgm:cxn modelId="{3A97E252-0A2E-4087-BDE5-CDE3248FA507}" type="presParOf" srcId="{7B0EE8BE-0E88-454C-BA37-98E8CE7223CA}" destId="{F0379451-049C-4EBA-980F-7987C171830D}" srcOrd="1" destOrd="0" presId="urn:microsoft.com/office/officeart/2008/layout/LinedList"/>
    <dgm:cxn modelId="{AC2BC243-8121-4ED9-A005-50273A599AAF}" type="presParOf" srcId="{A9432507-413D-4AE9-A603-DF04ED05F9B1}" destId="{C8E98B3E-B6DF-41EF-AE08-89F4EBEC7FB0}" srcOrd="4" destOrd="0" presId="urn:microsoft.com/office/officeart/2008/layout/LinedList"/>
    <dgm:cxn modelId="{737FA97F-2BF9-4020-AB7A-C70658525096}" type="presParOf" srcId="{A9432507-413D-4AE9-A603-DF04ED05F9B1}" destId="{090945B0-CAA8-43FB-A868-BF1677113EAD}" srcOrd="5" destOrd="0" presId="urn:microsoft.com/office/officeart/2008/layout/LinedList"/>
    <dgm:cxn modelId="{BC7108B8-DEA3-4939-B49D-E05B2EEF801E}" type="presParOf" srcId="{090945B0-CAA8-43FB-A868-BF1677113EAD}" destId="{120ECB25-DF6C-47D8-943B-D8D8E939C5E6}" srcOrd="0" destOrd="0" presId="urn:microsoft.com/office/officeart/2008/layout/LinedList"/>
    <dgm:cxn modelId="{49B86FA9-361B-4D40-896F-FD84AFC96E71}" type="presParOf" srcId="{090945B0-CAA8-43FB-A868-BF1677113EAD}" destId="{69CA64F2-44F9-4996-BFCD-92D315326426}" srcOrd="1" destOrd="0" presId="urn:microsoft.com/office/officeart/2008/layout/LinedList"/>
    <dgm:cxn modelId="{BAA5271D-AC71-4775-A7AF-B667F4051199}" type="presParOf" srcId="{A9432507-413D-4AE9-A603-DF04ED05F9B1}" destId="{E5BB32A0-0F3C-456C-B3C5-1498EA0E5E60}" srcOrd="6" destOrd="0" presId="urn:microsoft.com/office/officeart/2008/layout/LinedList"/>
    <dgm:cxn modelId="{F7BC5124-73A0-4E3C-A5A1-D22BC0EA9325}" type="presParOf" srcId="{A9432507-413D-4AE9-A603-DF04ED05F9B1}" destId="{DA3D2806-81B2-4801-93E7-83CE7821DBA0}" srcOrd="7" destOrd="0" presId="urn:microsoft.com/office/officeart/2008/layout/LinedList"/>
    <dgm:cxn modelId="{71F9FBA2-BEAF-4923-956F-7B82CCC4E572}" type="presParOf" srcId="{DA3D2806-81B2-4801-93E7-83CE7821DBA0}" destId="{554B4A6B-A963-46EC-8931-26701CE247C0}" srcOrd="0" destOrd="0" presId="urn:microsoft.com/office/officeart/2008/layout/LinedList"/>
    <dgm:cxn modelId="{5AD69297-C5A4-4ABE-BA25-81FAFA4ECA09}" type="presParOf" srcId="{DA3D2806-81B2-4801-93E7-83CE7821DBA0}" destId="{C4F425A7-81A8-4658-9F38-D7221DA7A024}" srcOrd="1" destOrd="0" presId="urn:microsoft.com/office/officeart/2008/layout/LinedList"/>
    <dgm:cxn modelId="{0AC33495-AE5A-49C3-AD2D-2EF924A526A5}" type="presParOf" srcId="{A9432507-413D-4AE9-A603-DF04ED05F9B1}" destId="{F879D743-989A-4261-8CC2-A9BA520ACE6F}" srcOrd="8" destOrd="0" presId="urn:microsoft.com/office/officeart/2008/layout/LinedList"/>
    <dgm:cxn modelId="{C8CB9EE9-9DF1-44F6-9477-70EC7E1DD69A}" type="presParOf" srcId="{A9432507-413D-4AE9-A603-DF04ED05F9B1}" destId="{599C263C-1F88-4AD6-9DBC-E4C96C6DD7E7}" srcOrd="9" destOrd="0" presId="urn:microsoft.com/office/officeart/2008/layout/LinedList"/>
    <dgm:cxn modelId="{E0B91E78-4EEA-4C43-9646-9502B9CE9B4C}" type="presParOf" srcId="{599C263C-1F88-4AD6-9DBC-E4C96C6DD7E7}" destId="{D731A38C-8935-4632-A453-07BC12B56529}" srcOrd="0" destOrd="0" presId="urn:microsoft.com/office/officeart/2008/layout/LinedList"/>
    <dgm:cxn modelId="{8451D727-7C70-4181-87A5-CB13E76DFB95}" type="presParOf" srcId="{599C263C-1F88-4AD6-9DBC-E4C96C6DD7E7}" destId="{23DAB272-CEA3-48A1-AAEA-042DC8D085B8}" srcOrd="1" destOrd="0" presId="urn:microsoft.com/office/officeart/2008/layout/LinedList"/>
    <dgm:cxn modelId="{DB2D4846-38CF-4FEA-8CED-7DFF20308547}" type="presParOf" srcId="{A9432507-413D-4AE9-A603-DF04ED05F9B1}" destId="{680E8DB7-D940-456C-ADD0-8D180DCA9D53}" srcOrd="10" destOrd="0" presId="urn:microsoft.com/office/officeart/2008/layout/LinedList"/>
    <dgm:cxn modelId="{815F569E-995F-45D2-B255-2107AADA2EE5}" type="presParOf" srcId="{A9432507-413D-4AE9-A603-DF04ED05F9B1}" destId="{4CC2D9C9-978E-483A-A2F9-EBA8322FA416}" srcOrd="11" destOrd="0" presId="urn:microsoft.com/office/officeart/2008/layout/LinedList"/>
    <dgm:cxn modelId="{20BD546B-6525-4FCF-A41B-7CBE2FB4FAF4}" type="presParOf" srcId="{4CC2D9C9-978E-483A-A2F9-EBA8322FA416}" destId="{5680546A-2EF0-401D-9156-30838ABCD16D}" srcOrd="0" destOrd="0" presId="urn:microsoft.com/office/officeart/2008/layout/LinedList"/>
    <dgm:cxn modelId="{7934E3D8-3525-466F-AF58-0AD0ECB70AC1}" type="presParOf" srcId="{4CC2D9C9-978E-483A-A2F9-EBA8322FA416}" destId="{0C4D43CA-1BD5-4AF3-B880-1EAAE13776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5F604F-4698-41C8-A0B4-37D6F94655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091B66-A12D-412E-9BCD-11D506A85778}">
      <dgm:prSet/>
      <dgm:spPr/>
      <dgm:t>
        <a:bodyPr/>
        <a:lstStyle/>
        <a:p>
          <a:r>
            <a:rPr lang="en-US" b="1" i="0" baseline="0"/>
            <a:t>Any prohibited features, for example</a:t>
          </a:r>
          <a:endParaRPr lang="en-US"/>
        </a:p>
      </dgm:t>
    </dgm:pt>
    <dgm:pt modelId="{CC90435C-A468-443C-BADE-B9D379ABBC6B}" type="parTrans" cxnId="{8794200B-00D4-4B02-998C-A6E8617067DC}">
      <dgm:prSet/>
      <dgm:spPr/>
      <dgm:t>
        <a:bodyPr/>
        <a:lstStyle/>
        <a:p>
          <a:endParaRPr lang="en-US"/>
        </a:p>
      </dgm:t>
    </dgm:pt>
    <dgm:pt modelId="{632EE2EA-3201-4DAF-AE09-97AA2407FE60}" type="sibTrans" cxnId="{8794200B-00D4-4B02-998C-A6E8617067DC}">
      <dgm:prSet/>
      <dgm:spPr/>
      <dgm:t>
        <a:bodyPr/>
        <a:lstStyle/>
        <a:p>
          <a:endParaRPr lang="en-US"/>
        </a:p>
      </dgm:t>
    </dgm:pt>
    <dgm:pt modelId="{78599043-C4F4-44E7-8F67-2D5EF037E54D}">
      <dgm:prSet/>
      <dgm:spPr/>
      <dgm:t>
        <a:bodyPr/>
        <a:lstStyle/>
        <a:p>
          <a:r>
            <a:rPr lang="en-US" b="0" i="0" baseline="0"/>
            <a:t>Avoid Maximum loan term;</a:t>
          </a:r>
          <a:endParaRPr lang="en-US"/>
        </a:p>
      </dgm:t>
    </dgm:pt>
    <dgm:pt modelId="{EFDEA987-B6A4-4B8C-A3E3-7153AFDA8A80}" type="parTrans" cxnId="{53192F2E-906B-4E20-8C6E-074F16AB5843}">
      <dgm:prSet/>
      <dgm:spPr/>
      <dgm:t>
        <a:bodyPr/>
        <a:lstStyle/>
        <a:p>
          <a:endParaRPr lang="en-US"/>
        </a:p>
      </dgm:t>
    </dgm:pt>
    <dgm:pt modelId="{17E41824-AFEC-4E78-8963-49395CED6855}" type="sibTrans" cxnId="{53192F2E-906B-4E20-8C6E-074F16AB5843}">
      <dgm:prSet/>
      <dgm:spPr/>
      <dgm:t>
        <a:bodyPr/>
        <a:lstStyle/>
        <a:p>
          <a:endParaRPr lang="en-US"/>
        </a:p>
      </dgm:t>
    </dgm:pt>
    <dgm:pt modelId="{0B638A87-D6BA-4961-9DC5-E3FBAD053C5C}">
      <dgm:prSet/>
      <dgm:spPr/>
      <dgm:t>
        <a:bodyPr/>
        <a:lstStyle/>
        <a:p>
          <a:r>
            <a:rPr lang="en-US" b="0" i="0" baseline="0"/>
            <a:t>Avoid Adjustable-rate loans;</a:t>
          </a:r>
          <a:endParaRPr lang="en-US"/>
        </a:p>
      </dgm:t>
    </dgm:pt>
    <dgm:pt modelId="{5D616EC9-4894-4B8F-8926-D2225BC2FD29}" type="parTrans" cxnId="{71AEF92C-C956-4FF7-AF39-F41CA142EB23}">
      <dgm:prSet/>
      <dgm:spPr/>
      <dgm:t>
        <a:bodyPr/>
        <a:lstStyle/>
        <a:p>
          <a:endParaRPr lang="en-US"/>
        </a:p>
      </dgm:t>
    </dgm:pt>
    <dgm:pt modelId="{6A71FD21-9FB4-429D-9E59-1B0E5BC5B723}" type="sibTrans" cxnId="{71AEF92C-C956-4FF7-AF39-F41CA142EB23}">
      <dgm:prSet/>
      <dgm:spPr/>
      <dgm:t>
        <a:bodyPr/>
        <a:lstStyle/>
        <a:p>
          <a:endParaRPr lang="en-US"/>
        </a:p>
      </dgm:t>
    </dgm:pt>
    <dgm:pt modelId="{63EF50AD-09F7-4686-BD56-A8CE751FA2BF}">
      <dgm:prSet/>
      <dgm:spPr/>
      <dgm:t>
        <a:bodyPr/>
        <a:lstStyle/>
        <a:p>
          <a:r>
            <a:rPr lang="en-US" b="0" i="0" baseline="0"/>
            <a:t>Loans with risky features (e.g., balloon payments, negative amortization, or interest-only periods)</a:t>
          </a:r>
          <a:endParaRPr lang="en-US"/>
        </a:p>
      </dgm:t>
    </dgm:pt>
    <dgm:pt modelId="{FBA4E5A2-EC43-44DC-8EED-B9861142E3DD}" type="parTrans" cxnId="{7BF3DDC8-EE0A-44C1-BBA4-B410006AB567}">
      <dgm:prSet/>
      <dgm:spPr/>
      <dgm:t>
        <a:bodyPr/>
        <a:lstStyle/>
        <a:p>
          <a:endParaRPr lang="en-US"/>
        </a:p>
      </dgm:t>
    </dgm:pt>
    <dgm:pt modelId="{C616DE42-F90E-4C7C-826A-2800AD24A3F1}" type="sibTrans" cxnId="{7BF3DDC8-EE0A-44C1-BBA4-B410006AB567}">
      <dgm:prSet/>
      <dgm:spPr/>
      <dgm:t>
        <a:bodyPr/>
        <a:lstStyle/>
        <a:p>
          <a:endParaRPr lang="en-US"/>
        </a:p>
      </dgm:t>
    </dgm:pt>
    <dgm:pt modelId="{CE58E7B1-3D74-4680-B9BF-A57916127DEF}">
      <dgm:prSet/>
      <dgm:spPr/>
      <dgm:t>
        <a:bodyPr/>
        <a:lstStyle/>
        <a:p>
          <a:r>
            <a:rPr lang="en-US" b="0" i="0" baseline="0"/>
            <a:t>Limitations on higher-priced loans (maximum interest rate);</a:t>
          </a:r>
          <a:endParaRPr lang="en-US"/>
        </a:p>
      </dgm:t>
    </dgm:pt>
    <dgm:pt modelId="{1BFD144A-64A2-4FD6-A098-39367115543E}" type="parTrans" cxnId="{10657E97-4900-4351-8C9B-E4EF66C95125}">
      <dgm:prSet/>
      <dgm:spPr/>
      <dgm:t>
        <a:bodyPr/>
        <a:lstStyle/>
        <a:p>
          <a:endParaRPr lang="en-US"/>
        </a:p>
      </dgm:t>
    </dgm:pt>
    <dgm:pt modelId="{A54C1410-A4AB-45A2-B713-25CEAFDC78D5}" type="sibTrans" cxnId="{10657E97-4900-4351-8C9B-E4EF66C95125}">
      <dgm:prSet/>
      <dgm:spPr/>
      <dgm:t>
        <a:bodyPr/>
        <a:lstStyle/>
        <a:p>
          <a:endParaRPr lang="en-US"/>
        </a:p>
      </dgm:t>
    </dgm:pt>
    <dgm:pt modelId="{EA760969-EA46-4252-9200-1AC18E9AF51D}">
      <dgm:prSet/>
      <dgm:spPr/>
      <dgm:t>
        <a:bodyPr/>
        <a:lstStyle/>
        <a:p>
          <a:r>
            <a:rPr lang="en-US" b="0" i="0" baseline="0"/>
            <a:t>Reasonable closing costs, including origination fees, points, and other lender charges;</a:t>
          </a:r>
          <a:endParaRPr lang="en-US"/>
        </a:p>
      </dgm:t>
    </dgm:pt>
    <dgm:pt modelId="{BC222518-D61C-45B3-AD32-8B0755595B2C}" type="parTrans" cxnId="{A29D3512-ADDE-416A-8AD2-27C3C55E1207}">
      <dgm:prSet/>
      <dgm:spPr/>
      <dgm:t>
        <a:bodyPr/>
        <a:lstStyle/>
        <a:p>
          <a:endParaRPr lang="en-US"/>
        </a:p>
      </dgm:t>
    </dgm:pt>
    <dgm:pt modelId="{8C6C9BB4-9089-43E6-9262-A93C41BB7DD7}" type="sibTrans" cxnId="{A29D3512-ADDE-416A-8AD2-27C3C55E1207}">
      <dgm:prSet/>
      <dgm:spPr/>
      <dgm:t>
        <a:bodyPr/>
        <a:lstStyle/>
        <a:p>
          <a:endParaRPr lang="en-US"/>
        </a:p>
      </dgm:t>
    </dgm:pt>
    <dgm:pt modelId="{A917A218-E089-413E-88DE-2F6E6D4A3106}">
      <dgm:prSet/>
      <dgm:spPr/>
      <dgm:t>
        <a:bodyPr/>
        <a:lstStyle/>
        <a:p>
          <a:r>
            <a:rPr lang="en-US" b="0" i="0" baseline="0"/>
            <a:t>Permissibility of prepayment penalties.</a:t>
          </a:r>
          <a:endParaRPr lang="en-US"/>
        </a:p>
      </dgm:t>
    </dgm:pt>
    <dgm:pt modelId="{F0E789C9-6478-413F-A973-09BD3A421B21}" type="parTrans" cxnId="{F45E33C8-9549-401E-BD47-1C04E95A2DB2}">
      <dgm:prSet/>
      <dgm:spPr/>
      <dgm:t>
        <a:bodyPr/>
        <a:lstStyle/>
        <a:p>
          <a:endParaRPr lang="en-US"/>
        </a:p>
      </dgm:t>
    </dgm:pt>
    <dgm:pt modelId="{07D4A308-3157-47E4-AA22-CCB1C93201EC}" type="sibTrans" cxnId="{F45E33C8-9549-401E-BD47-1C04E95A2DB2}">
      <dgm:prSet/>
      <dgm:spPr/>
      <dgm:t>
        <a:bodyPr/>
        <a:lstStyle/>
        <a:p>
          <a:endParaRPr lang="en-US"/>
        </a:p>
      </dgm:t>
    </dgm:pt>
    <dgm:pt modelId="{D125624E-39E1-466A-B22A-38F19165A878}" type="pres">
      <dgm:prSet presAssocID="{3A5F604F-4698-41C8-A0B4-37D6F9465569}" presName="linear" presStyleCnt="0">
        <dgm:presLayoutVars>
          <dgm:animLvl val="lvl"/>
          <dgm:resizeHandles val="exact"/>
        </dgm:presLayoutVars>
      </dgm:prSet>
      <dgm:spPr/>
    </dgm:pt>
    <dgm:pt modelId="{5DE31C5F-DB84-4FC6-AE01-33FF86C24A72}" type="pres">
      <dgm:prSet presAssocID="{92091B66-A12D-412E-9BCD-11D506A85778}" presName="parentText" presStyleLbl="node1" presStyleIdx="0" presStyleCnt="1">
        <dgm:presLayoutVars>
          <dgm:chMax val="0"/>
          <dgm:bulletEnabled val="1"/>
        </dgm:presLayoutVars>
      </dgm:prSet>
      <dgm:spPr/>
    </dgm:pt>
    <dgm:pt modelId="{8C1F65C3-E96B-4028-9456-8EB835F84E1C}" type="pres">
      <dgm:prSet presAssocID="{92091B66-A12D-412E-9BCD-11D506A85778}" presName="childText" presStyleLbl="revTx" presStyleIdx="0" presStyleCnt="1">
        <dgm:presLayoutVars>
          <dgm:bulletEnabled val="1"/>
        </dgm:presLayoutVars>
      </dgm:prSet>
      <dgm:spPr/>
    </dgm:pt>
  </dgm:ptLst>
  <dgm:cxnLst>
    <dgm:cxn modelId="{33F3CA08-37B8-407F-AE0F-2B084937214E}" type="presOf" srcId="{0B638A87-D6BA-4961-9DC5-E3FBAD053C5C}" destId="{8C1F65C3-E96B-4028-9456-8EB835F84E1C}" srcOrd="0" destOrd="1" presId="urn:microsoft.com/office/officeart/2005/8/layout/vList2"/>
    <dgm:cxn modelId="{8794200B-00D4-4B02-998C-A6E8617067DC}" srcId="{3A5F604F-4698-41C8-A0B4-37D6F9465569}" destId="{92091B66-A12D-412E-9BCD-11D506A85778}" srcOrd="0" destOrd="0" parTransId="{CC90435C-A468-443C-BADE-B9D379ABBC6B}" sibTransId="{632EE2EA-3201-4DAF-AE09-97AA2407FE60}"/>
    <dgm:cxn modelId="{A29D3512-ADDE-416A-8AD2-27C3C55E1207}" srcId="{92091B66-A12D-412E-9BCD-11D506A85778}" destId="{EA760969-EA46-4252-9200-1AC18E9AF51D}" srcOrd="4" destOrd="0" parTransId="{BC222518-D61C-45B3-AD32-8B0755595B2C}" sibTransId="{8C6C9BB4-9089-43E6-9262-A93C41BB7DD7}"/>
    <dgm:cxn modelId="{F4545015-A13E-43EF-AC13-5D482E3F22C5}" type="presOf" srcId="{CE58E7B1-3D74-4680-B9BF-A57916127DEF}" destId="{8C1F65C3-E96B-4028-9456-8EB835F84E1C}" srcOrd="0" destOrd="3" presId="urn:microsoft.com/office/officeart/2005/8/layout/vList2"/>
    <dgm:cxn modelId="{85AEFE19-AE6A-42B6-BA96-E0FFEF665096}" type="presOf" srcId="{92091B66-A12D-412E-9BCD-11D506A85778}" destId="{5DE31C5F-DB84-4FC6-AE01-33FF86C24A72}" srcOrd="0" destOrd="0" presId="urn:microsoft.com/office/officeart/2005/8/layout/vList2"/>
    <dgm:cxn modelId="{71AEF92C-C956-4FF7-AF39-F41CA142EB23}" srcId="{92091B66-A12D-412E-9BCD-11D506A85778}" destId="{0B638A87-D6BA-4961-9DC5-E3FBAD053C5C}" srcOrd="1" destOrd="0" parTransId="{5D616EC9-4894-4B8F-8926-D2225BC2FD29}" sibTransId="{6A71FD21-9FB4-429D-9E59-1B0E5BC5B723}"/>
    <dgm:cxn modelId="{53192F2E-906B-4E20-8C6E-074F16AB5843}" srcId="{92091B66-A12D-412E-9BCD-11D506A85778}" destId="{78599043-C4F4-44E7-8F67-2D5EF037E54D}" srcOrd="0" destOrd="0" parTransId="{EFDEA987-B6A4-4B8C-A3E3-7153AFDA8A80}" sibTransId="{17E41824-AFEC-4E78-8963-49395CED6855}"/>
    <dgm:cxn modelId="{34CC0A3C-F16F-41F2-ABB3-3A0B58EFA626}" type="presOf" srcId="{3A5F604F-4698-41C8-A0B4-37D6F9465569}" destId="{D125624E-39E1-466A-B22A-38F19165A878}" srcOrd="0" destOrd="0" presId="urn:microsoft.com/office/officeart/2005/8/layout/vList2"/>
    <dgm:cxn modelId="{65422946-EAC4-4F0E-88B9-7E674AC4BBFC}" type="presOf" srcId="{EA760969-EA46-4252-9200-1AC18E9AF51D}" destId="{8C1F65C3-E96B-4028-9456-8EB835F84E1C}" srcOrd="0" destOrd="4" presId="urn:microsoft.com/office/officeart/2005/8/layout/vList2"/>
    <dgm:cxn modelId="{6B1A4B8A-3B49-493A-B871-C6B2D1840A35}" type="presOf" srcId="{A917A218-E089-413E-88DE-2F6E6D4A3106}" destId="{8C1F65C3-E96B-4028-9456-8EB835F84E1C}" srcOrd="0" destOrd="5" presId="urn:microsoft.com/office/officeart/2005/8/layout/vList2"/>
    <dgm:cxn modelId="{10657E97-4900-4351-8C9B-E4EF66C95125}" srcId="{92091B66-A12D-412E-9BCD-11D506A85778}" destId="{CE58E7B1-3D74-4680-B9BF-A57916127DEF}" srcOrd="3" destOrd="0" parTransId="{1BFD144A-64A2-4FD6-A098-39367115543E}" sibTransId="{A54C1410-A4AB-45A2-B713-25CEAFDC78D5}"/>
    <dgm:cxn modelId="{F45E33C8-9549-401E-BD47-1C04E95A2DB2}" srcId="{92091B66-A12D-412E-9BCD-11D506A85778}" destId="{A917A218-E089-413E-88DE-2F6E6D4A3106}" srcOrd="5" destOrd="0" parTransId="{F0E789C9-6478-413F-A973-09BD3A421B21}" sibTransId="{07D4A308-3157-47E4-AA22-CCB1C93201EC}"/>
    <dgm:cxn modelId="{7BF3DDC8-EE0A-44C1-BBA4-B410006AB567}" srcId="{92091B66-A12D-412E-9BCD-11D506A85778}" destId="{63EF50AD-09F7-4686-BD56-A8CE751FA2BF}" srcOrd="2" destOrd="0" parTransId="{FBA4E5A2-EC43-44DC-8EED-B9861142E3DD}" sibTransId="{C616DE42-F90E-4C7C-826A-2800AD24A3F1}"/>
    <dgm:cxn modelId="{7547A3ED-90B1-47AF-A71B-A779C08420E0}" type="presOf" srcId="{78599043-C4F4-44E7-8F67-2D5EF037E54D}" destId="{8C1F65C3-E96B-4028-9456-8EB835F84E1C}" srcOrd="0" destOrd="0" presId="urn:microsoft.com/office/officeart/2005/8/layout/vList2"/>
    <dgm:cxn modelId="{CCEE13F8-D47D-4BF4-9A6C-674C181B7F21}" type="presOf" srcId="{63EF50AD-09F7-4686-BD56-A8CE751FA2BF}" destId="{8C1F65C3-E96B-4028-9456-8EB835F84E1C}" srcOrd="0" destOrd="2" presId="urn:microsoft.com/office/officeart/2005/8/layout/vList2"/>
    <dgm:cxn modelId="{F0EE0D4A-7D10-4A06-A400-22789597009E}" type="presParOf" srcId="{D125624E-39E1-466A-B22A-38F19165A878}" destId="{5DE31C5F-DB84-4FC6-AE01-33FF86C24A72}" srcOrd="0" destOrd="0" presId="urn:microsoft.com/office/officeart/2005/8/layout/vList2"/>
    <dgm:cxn modelId="{D01D4205-9F8A-40CA-B938-9128D4254282}" type="presParOf" srcId="{D125624E-39E1-466A-B22A-38F19165A878}" destId="{8C1F65C3-E96B-4028-9456-8EB835F84E1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6CC73-5905-4D78-9D1A-9D70866BDD57}">
      <dsp:nvSpPr>
        <dsp:cNvPr id="0" name=""/>
        <dsp:cNvSpPr/>
      </dsp:nvSpPr>
      <dsp:spPr>
        <a:xfrm>
          <a:off x="0" y="29732"/>
          <a:ext cx="6172199" cy="1900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Home4All program is designed to assist individuals with low incomes in becoming homeowners by providing </a:t>
          </a:r>
          <a:r>
            <a:rPr lang="en-US" sz="2800" b="1" kern="1200" dirty="0"/>
            <a:t>up to $25,000 </a:t>
          </a:r>
          <a:r>
            <a:rPr lang="en-US" sz="2800" kern="1200" dirty="0"/>
            <a:t>for:</a:t>
          </a:r>
        </a:p>
      </dsp:txBody>
      <dsp:txXfrm>
        <a:off x="92754" y="122486"/>
        <a:ext cx="5986691" cy="1714572"/>
      </dsp:txXfrm>
    </dsp:sp>
    <dsp:sp modelId="{AE8C2889-BCC3-4963-A9C6-88CD850F78D5}">
      <dsp:nvSpPr>
        <dsp:cNvPr id="0" name=""/>
        <dsp:cNvSpPr/>
      </dsp:nvSpPr>
      <dsp:spPr>
        <a:xfrm>
          <a:off x="0" y="1929812"/>
          <a:ext cx="6172199"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down payment assistance</a:t>
          </a:r>
        </a:p>
        <a:p>
          <a:pPr marL="285750" lvl="1" indent="-285750" algn="l" defTabSz="1422400">
            <a:lnSpc>
              <a:spcPct val="90000"/>
            </a:lnSpc>
            <a:spcBef>
              <a:spcPct val="0"/>
            </a:spcBef>
            <a:spcAft>
              <a:spcPct val="20000"/>
            </a:spcAft>
            <a:buChar char="•"/>
          </a:pPr>
          <a:r>
            <a:rPr lang="en-US" sz="3200" kern="1200" dirty="0"/>
            <a:t>closing costs</a:t>
          </a:r>
        </a:p>
        <a:p>
          <a:pPr marL="285750" lvl="1" indent="-285750" algn="l" defTabSz="1422400">
            <a:lnSpc>
              <a:spcPct val="90000"/>
            </a:lnSpc>
            <a:spcBef>
              <a:spcPct val="0"/>
            </a:spcBef>
            <a:spcAft>
              <a:spcPct val="20000"/>
            </a:spcAft>
            <a:buChar char="•"/>
          </a:pPr>
          <a:r>
            <a:rPr lang="en-US" sz="3200" kern="1200" dirty="0"/>
            <a:t>principal reduction</a:t>
          </a:r>
        </a:p>
        <a:p>
          <a:pPr marL="285750" lvl="1" indent="-285750" algn="l" defTabSz="1422400">
            <a:lnSpc>
              <a:spcPct val="90000"/>
            </a:lnSpc>
            <a:spcBef>
              <a:spcPct val="0"/>
            </a:spcBef>
            <a:spcAft>
              <a:spcPct val="20000"/>
            </a:spcAft>
            <a:buChar char="•"/>
          </a:pPr>
          <a:r>
            <a:rPr lang="en-US" sz="3200" kern="1200" dirty="0"/>
            <a:t>housing counseling services</a:t>
          </a:r>
        </a:p>
      </dsp:txBody>
      <dsp:txXfrm>
        <a:off x="0" y="1929812"/>
        <a:ext cx="6172199" cy="2086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35D37-C382-45F6-8F64-18193089A583}">
      <dsp:nvSpPr>
        <dsp:cNvPr id="0" name=""/>
        <dsp:cNvSpPr/>
      </dsp:nvSpPr>
      <dsp:spPr>
        <a:xfrm>
          <a:off x="425573" y="569538"/>
          <a:ext cx="692138" cy="692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41B03-362B-45A4-B1BA-A63F7A44A666}">
      <dsp:nvSpPr>
        <dsp:cNvPr id="0" name=""/>
        <dsp:cNvSpPr/>
      </dsp:nvSpPr>
      <dsp:spPr>
        <a:xfrm>
          <a:off x="2599" y="1681671"/>
          <a:ext cx="1538085" cy="168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Home4All Lender Acknowledgement Agreement is required.</a:t>
          </a:r>
        </a:p>
      </dsp:txBody>
      <dsp:txXfrm>
        <a:off x="2599" y="1681671"/>
        <a:ext cx="1538085" cy="1687088"/>
      </dsp:txXfrm>
    </dsp:sp>
    <dsp:sp modelId="{8990BB2F-0B13-4181-B8D8-C560E7FD53D8}">
      <dsp:nvSpPr>
        <dsp:cNvPr id="0" name=""/>
        <dsp:cNvSpPr/>
      </dsp:nvSpPr>
      <dsp:spPr>
        <a:xfrm>
          <a:off x="2232824" y="569538"/>
          <a:ext cx="692138" cy="692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C6B56-C992-4C38-A208-3B50AA41A08F}">
      <dsp:nvSpPr>
        <dsp:cNvPr id="0" name=""/>
        <dsp:cNvSpPr/>
      </dsp:nvSpPr>
      <dsp:spPr>
        <a:xfrm>
          <a:off x="1809850" y="1681671"/>
          <a:ext cx="1538085" cy="168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To qualify under the program, each mortgage loan must be insured or guaranteed, depending upon the loan type by either FHA, VA, RD or a Fannie Mae or Freddie Mac 30-year conventional loan private mortgage Insurance provider.</a:t>
          </a:r>
        </a:p>
      </dsp:txBody>
      <dsp:txXfrm>
        <a:off x="1809850" y="1681671"/>
        <a:ext cx="1538085" cy="1687088"/>
      </dsp:txXfrm>
    </dsp:sp>
    <dsp:sp modelId="{13A0BC90-4146-443D-9A35-C00DFD626E45}">
      <dsp:nvSpPr>
        <dsp:cNvPr id="0" name=""/>
        <dsp:cNvSpPr/>
      </dsp:nvSpPr>
      <dsp:spPr>
        <a:xfrm>
          <a:off x="4040075" y="569538"/>
          <a:ext cx="692138" cy="692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5A209-0752-4AC1-B1ED-4749BCE727B1}">
      <dsp:nvSpPr>
        <dsp:cNvPr id="0" name=""/>
        <dsp:cNvSpPr/>
      </dsp:nvSpPr>
      <dsp:spPr>
        <a:xfrm>
          <a:off x="3617101" y="1681671"/>
          <a:ext cx="1538085" cy="168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mortgage loan must be for the permanent financing of a residence located within the State of MS that is being purchased or constructed by or on behalf of an eligible borrower and that will remain an owner-occupied residence for the life of the loan until sold or refinanced into a secondary market rate loan.</a:t>
          </a:r>
        </a:p>
      </dsp:txBody>
      <dsp:txXfrm>
        <a:off x="3617101" y="1681671"/>
        <a:ext cx="1538085" cy="16870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544BF-58E9-4690-A912-922837EBAAD7}">
      <dsp:nvSpPr>
        <dsp:cNvPr id="0" name=""/>
        <dsp:cNvSpPr/>
      </dsp:nvSpPr>
      <dsp:spPr>
        <a:xfrm>
          <a:off x="0" y="1489"/>
          <a:ext cx="7849251" cy="63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66509-E287-4D71-A278-3D37D1EFFD10}">
      <dsp:nvSpPr>
        <dsp:cNvPr id="0" name=""/>
        <dsp:cNvSpPr/>
      </dsp:nvSpPr>
      <dsp:spPr>
        <a:xfrm>
          <a:off x="192041" y="144330"/>
          <a:ext cx="349167" cy="349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3358D-B10C-45EB-9C74-DE378CB73249}">
      <dsp:nvSpPr>
        <dsp:cNvPr id="0" name=""/>
        <dsp:cNvSpPr/>
      </dsp:nvSpPr>
      <dsp:spPr>
        <a:xfrm>
          <a:off x="733250" y="1489"/>
          <a:ext cx="7116000" cy="63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8" tIns="67188" rIns="67188" bIns="67188" numCol="1" spcCol="1270" anchor="ctr" anchorCtr="0">
          <a:noAutofit/>
        </a:bodyPr>
        <a:lstStyle/>
        <a:p>
          <a:pPr marL="0" lvl="0" indent="0" algn="l" defTabSz="755650">
            <a:lnSpc>
              <a:spcPct val="100000"/>
            </a:lnSpc>
            <a:spcBef>
              <a:spcPct val="0"/>
            </a:spcBef>
            <a:spcAft>
              <a:spcPct val="35000"/>
            </a:spcAft>
            <a:buNone/>
          </a:pPr>
          <a:r>
            <a:rPr lang="en-US" sz="1700" kern="1200" dirty="0"/>
            <a:t>Process starts once the homebuyer has identified the eligible property.</a:t>
          </a:r>
        </a:p>
      </dsp:txBody>
      <dsp:txXfrm>
        <a:off x="733250" y="1489"/>
        <a:ext cx="7116000" cy="634849"/>
      </dsp:txXfrm>
    </dsp:sp>
    <dsp:sp modelId="{15AB92B9-89A6-4D98-BE45-D435D7B49C23}">
      <dsp:nvSpPr>
        <dsp:cNvPr id="0" name=""/>
        <dsp:cNvSpPr/>
      </dsp:nvSpPr>
      <dsp:spPr>
        <a:xfrm>
          <a:off x="0" y="795051"/>
          <a:ext cx="7849251" cy="63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32655-BAAA-4141-8767-F994DDCB2845}">
      <dsp:nvSpPr>
        <dsp:cNvPr id="0" name=""/>
        <dsp:cNvSpPr/>
      </dsp:nvSpPr>
      <dsp:spPr>
        <a:xfrm>
          <a:off x="192041" y="937892"/>
          <a:ext cx="349167" cy="349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B766E-A55F-4C6B-A1F8-625119F226B0}">
      <dsp:nvSpPr>
        <dsp:cNvPr id="0" name=""/>
        <dsp:cNvSpPr/>
      </dsp:nvSpPr>
      <dsp:spPr>
        <a:xfrm>
          <a:off x="733250" y="795051"/>
          <a:ext cx="7116000" cy="63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8" tIns="67188" rIns="67188" bIns="67188" numCol="1" spcCol="1270" anchor="ctr" anchorCtr="0">
          <a:noAutofit/>
        </a:bodyPr>
        <a:lstStyle/>
        <a:p>
          <a:pPr marL="0" lvl="0" indent="0" algn="l" defTabSz="755650">
            <a:lnSpc>
              <a:spcPct val="100000"/>
            </a:lnSpc>
            <a:spcBef>
              <a:spcPct val="0"/>
            </a:spcBef>
            <a:spcAft>
              <a:spcPct val="35000"/>
            </a:spcAft>
            <a:buNone/>
          </a:pPr>
          <a:r>
            <a:rPr lang="en-US" sz="1700" kern="1200"/>
            <a:t>– Not subject to Section 58.5</a:t>
          </a:r>
        </a:p>
      </dsp:txBody>
      <dsp:txXfrm>
        <a:off x="733250" y="795051"/>
        <a:ext cx="7116000" cy="634849"/>
      </dsp:txXfrm>
    </dsp:sp>
    <dsp:sp modelId="{CC4E5D47-5D4A-461D-AFAA-922BA726A742}">
      <dsp:nvSpPr>
        <dsp:cNvPr id="0" name=""/>
        <dsp:cNvSpPr/>
      </dsp:nvSpPr>
      <dsp:spPr>
        <a:xfrm>
          <a:off x="0" y="1588613"/>
          <a:ext cx="7849251" cy="63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25A20-C11A-48C2-8408-2D8BE713A975}">
      <dsp:nvSpPr>
        <dsp:cNvPr id="0" name=""/>
        <dsp:cNvSpPr/>
      </dsp:nvSpPr>
      <dsp:spPr>
        <a:xfrm>
          <a:off x="192041" y="1731454"/>
          <a:ext cx="349167" cy="349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1B0F-D950-451A-8EA9-5BBFE2CE2933}">
      <dsp:nvSpPr>
        <dsp:cNvPr id="0" name=""/>
        <dsp:cNvSpPr/>
      </dsp:nvSpPr>
      <dsp:spPr>
        <a:xfrm>
          <a:off x="733250" y="1588613"/>
          <a:ext cx="7116000" cy="63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8" tIns="67188" rIns="67188" bIns="67188" numCol="1" spcCol="1270" anchor="ctr" anchorCtr="0">
          <a:noAutofit/>
        </a:bodyPr>
        <a:lstStyle/>
        <a:p>
          <a:pPr marL="0" lvl="0" indent="0" algn="l" defTabSz="755650">
            <a:lnSpc>
              <a:spcPct val="100000"/>
            </a:lnSpc>
            <a:spcBef>
              <a:spcPct val="0"/>
            </a:spcBef>
            <a:spcAft>
              <a:spcPct val="35000"/>
            </a:spcAft>
            <a:buNone/>
          </a:pPr>
          <a:r>
            <a:rPr lang="en-US" sz="1700" kern="1200" dirty="0"/>
            <a:t>Airport Runway Clear Zones and Accident  Potential Zones 24 CFR Part 51 Subpart D</a:t>
          </a:r>
        </a:p>
      </dsp:txBody>
      <dsp:txXfrm>
        <a:off x="733250" y="1588613"/>
        <a:ext cx="7116000" cy="634849"/>
      </dsp:txXfrm>
    </dsp:sp>
    <dsp:sp modelId="{266BA432-6280-4624-8CDA-58179B209177}">
      <dsp:nvSpPr>
        <dsp:cNvPr id="0" name=""/>
        <dsp:cNvSpPr/>
      </dsp:nvSpPr>
      <dsp:spPr>
        <a:xfrm>
          <a:off x="0" y="2382174"/>
          <a:ext cx="7849251" cy="63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0927B-D080-4CAA-87A5-A580C75581E0}">
      <dsp:nvSpPr>
        <dsp:cNvPr id="0" name=""/>
        <dsp:cNvSpPr/>
      </dsp:nvSpPr>
      <dsp:spPr>
        <a:xfrm>
          <a:off x="192041" y="2525015"/>
          <a:ext cx="349167" cy="3491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CC19A-70E0-4D5D-B997-F531904DD003}">
      <dsp:nvSpPr>
        <dsp:cNvPr id="0" name=""/>
        <dsp:cNvSpPr/>
      </dsp:nvSpPr>
      <dsp:spPr>
        <a:xfrm>
          <a:off x="733250" y="2382174"/>
          <a:ext cx="7116000" cy="63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8" tIns="67188" rIns="67188" bIns="67188" numCol="1" spcCol="1270" anchor="ctr" anchorCtr="0">
          <a:noAutofit/>
        </a:bodyPr>
        <a:lstStyle/>
        <a:p>
          <a:pPr marL="0" lvl="0" indent="0" algn="l" defTabSz="755650">
            <a:lnSpc>
              <a:spcPct val="100000"/>
            </a:lnSpc>
            <a:spcBef>
              <a:spcPct val="0"/>
            </a:spcBef>
            <a:spcAft>
              <a:spcPct val="35000"/>
            </a:spcAft>
            <a:buNone/>
          </a:pPr>
          <a:r>
            <a:rPr lang="en-US" sz="1700" kern="1200"/>
            <a:t>Coastal Barrier Resources</a:t>
          </a:r>
        </a:p>
      </dsp:txBody>
      <dsp:txXfrm>
        <a:off x="733250" y="2382174"/>
        <a:ext cx="7116000" cy="634849"/>
      </dsp:txXfrm>
    </dsp:sp>
    <dsp:sp modelId="{489DF3E9-EF76-4F9D-B8A3-ECA599F1E3FD}">
      <dsp:nvSpPr>
        <dsp:cNvPr id="0" name=""/>
        <dsp:cNvSpPr/>
      </dsp:nvSpPr>
      <dsp:spPr>
        <a:xfrm>
          <a:off x="0" y="3175736"/>
          <a:ext cx="7849251" cy="63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5614D-B968-4B7E-8CFD-A04FD5433ECA}">
      <dsp:nvSpPr>
        <dsp:cNvPr id="0" name=""/>
        <dsp:cNvSpPr/>
      </dsp:nvSpPr>
      <dsp:spPr>
        <a:xfrm>
          <a:off x="192041" y="3318577"/>
          <a:ext cx="349167" cy="3491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A3CF1-60C7-4A9D-BD02-EE486D55A25B}">
      <dsp:nvSpPr>
        <dsp:cNvPr id="0" name=""/>
        <dsp:cNvSpPr/>
      </dsp:nvSpPr>
      <dsp:spPr>
        <a:xfrm>
          <a:off x="733250" y="3175736"/>
          <a:ext cx="7116000" cy="63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8" tIns="67188" rIns="67188" bIns="67188" numCol="1" spcCol="1270" anchor="ctr" anchorCtr="0">
          <a:noAutofit/>
        </a:bodyPr>
        <a:lstStyle/>
        <a:p>
          <a:pPr marL="0" lvl="0" indent="0" algn="l" defTabSz="755650">
            <a:lnSpc>
              <a:spcPct val="100000"/>
            </a:lnSpc>
            <a:spcBef>
              <a:spcPct val="0"/>
            </a:spcBef>
            <a:spcAft>
              <a:spcPct val="35000"/>
            </a:spcAft>
            <a:buNone/>
          </a:pPr>
          <a:r>
            <a:rPr lang="en-US" sz="1700" kern="1200"/>
            <a:t>Flood Insurance</a:t>
          </a:r>
        </a:p>
      </dsp:txBody>
      <dsp:txXfrm>
        <a:off x="733250" y="3175736"/>
        <a:ext cx="7116000" cy="634849"/>
      </dsp:txXfrm>
    </dsp:sp>
    <dsp:sp modelId="{A91232B2-2794-4896-8446-A7A591A6F206}">
      <dsp:nvSpPr>
        <dsp:cNvPr id="0" name=""/>
        <dsp:cNvSpPr/>
      </dsp:nvSpPr>
      <dsp:spPr>
        <a:xfrm>
          <a:off x="0" y="3969297"/>
          <a:ext cx="7849251" cy="63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876AA-2FE3-404C-8066-094CD6F6DD47}">
      <dsp:nvSpPr>
        <dsp:cNvPr id="0" name=""/>
        <dsp:cNvSpPr/>
      </dsp:nvSpPr>
      <dsp:spPr>
        <a:xfrm>
          <a:off x="192041" y="4112138"/>
          <a:ext cx="349167" cy="3491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1B77C-B797-48FA-A879-B699F2CE6FAF}">
      <dsp:nvSpPr>
        <dsp:cNvPr id="0" name=""/>
        <dsp:cNvSpPr/>
      </dsp:nvSpPr>
      <dsp:spPr>
        <a:xfrm>
          <a:off x="733250" y="3969297"/>
          <a:ext cx="7116000" cy="634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88" tIns="67188" rIns="67188" bIns="67188" numCol="1" spcCol="1270" anchor="ctr" anchorCtr="0">
          <a:noAutofit/>
        </a:bodyPr>
        <a:lstStyle/>
        <a:p>
          <a:pPr marL="0" lvl="0" indent="0" algn="l" defTabSz="755650">
            <a:lnSpc>
              <a:spcPct val="100000"/>
            </a:lnSpc>
            <a:spcBef>
              <a:spcPct val="0"/>
            </a:spcBef>
            <a:spcAft>
              <a:spcPct val="35000"/>
            </a:spcAft>
            <a:buNone/>
          </a:pPr>
          <a:r>
            <a:rPr lang="en-US" sz="1700" kern="1200"/>
            <a:t>Historic Preservation</a:t>
          </a:r>
        </a:p>
      </dsp:txBody>
      <dsp:txXfrm>
        <a:off x="733250" y="3969297"/>
        <a:ext cx="7116000" cy="6348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A7FEA-0C8B-4A1D-82EB-9C464CDD2BB9}">
      <dsp:nvSpPr>
        <dsp:cNvPr id="0" name=""/>
        <dsp:cNvSpPr/>
      </dsp:nvSpPr>
      <dsp:spPr>
        <a:xfrm>
          <a:off x="7979" y="366405"/>
          <a:ext cx="1458991"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baseline="0" dirty="0">
              <a:solidFill>
                <a:schemeClr val="bg1"/>
              </a:solidFill>
              <a:latin typeface="Calibri" panose="020F0502020204030204" pitchFamily="34" charset="0"/>
              <a:cs typeface="Calibri" panose="020F0502020204030204" pitchFamily="34" charset="0"/>
            </a:rPr>
            <a:t>A pro-rata amount of HOME funds received at the initial purchase of the house will be due to MHC if there is a sale, foreclosure or cash-out refinance during the period of affordability. </a:t>
          </a:r>
        </a:p>
      </dsp:txBody>
      <dsp:txXfrm>
        <a:off x="7979" y="366405"/>
        <a:ext cx="1458991" cy="4577805"/>
      </dsp:txXfrm>
    </dsp:sp>
    <dsp:sp modelId="{34762106-05A3-4492-95FD-37DCEAC584AE}">
      <dsp:nvSpPr>
        <dsp:cNvPr id="0" name=""/>
        <dsp:cNvSpPr/>
      </dsp:nvSpPr>
      <dsp:spPr>
        <a:xfrm>
          <a:off x="1486667" y="2533808"/>
          <a:ext cx="218848"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45703-347F-4F92-9A8D-8EFBC447A7F2}">
      <dsp:nvSpPr>
        <dsp:cNvPr id="0" name=""/>
        <dsp:cNvSpPr/>
      </dsp:nvSpPr>
      <dsp:spPr>
        <a:xfrm>
          <a:off x="1725213" y="366405"/>
          <a:ext cx="1458991"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solidFill>
                <a:schemeClr val="bg1"/>
              </a:solidFill>
              <a:latin typeface="Calibri" panose="020F0502020204030204" pitchFamily="34" charset="0"/>
              <a:cs typeface="Calibri" panose="020F0502020204030204" pitchFamily="34" charset="0"/>
            </a:rPr>
            <a:t>The home must be maintained as the primary residence throughout the period of affordability. FAILURE TO MAINTAIN THIS PROPERTY AS THE PRIMARY RESIDENCE WILL RESULT IN THE RECAPTURE OF HOME FUNDS. An annual verification of residency will be conducted by MHC</a:t>
          </a:r>
          <a:r>
            <a:rPr lang="en-US" sz="1100" b="0" i="0" u="none" strike="noStrike" kern="1200" baseline="0" dirty="0">
              <a:solidFill>
                <a:schemeClr val="bg1"/>
              </a:solidFill>
              <a:latin typeface="Calibri" panose="020F0502020204030204" pitchFamily="34" charset="0"/>
              <a:cs typeface="Calibri" panose="020F0502020204030204" pitchFamily="34" charset="0"/>
            </a:rPr>
            <a:t>. </a:t>
          </a:r>
        </a:p>
      </dsp:txBody>
      <dsp:txXfrm>
        <a:off x="1725213" y="366405"/>
        <a:ext cx="1458991" cy="4577805"/>
      </dsp:txXfrm>
    </dsp:sp>
    <dsp:sp modelId="{D21800BD-C5CE-4B33-B156-C5F1BDE64A5A}">
      <dsp:nvSpPr>
        <dsp:cNvPr id="0" name=""/>
        <dsp:cNvSpPr/>
      </dsp:nvSpPr>
      <dsp:spPr>
        <a:xfrm>
          <a:off x="3203901" y="2533808"/>
          <a:ext cx="218848"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07DC01-A17A-4B75-8C17-9599E2733B40}">
      <dsp:nvSpPr>
        <dsp:cNvPr id="0" name=""/>
        <dsp:cNvSpPr/>
      </dsp:nvSpPr>
      <dsp:spPr>
        <a:xfrm>
          <a:off x="3442447" y="366405"/>
          <a:ext cx="1458991"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solidFill>
                <a:schemeClr val="bg1"/>
              </a:solidFill>
              <a:latin typeface="Calibri" panose="020F0502020204030204" pitchFamily="34" charset="0"/>
              <a:cs typeface="Calibri" panose="020F0502020204030204" pitchFamily="34" charset="0"/>
            </a:rPr>
            <a:t>This period is enforced by a Deed Restriction executed at loan closing. A Deed Restriction is a document signed at closing to assure compliance with the period of affordability. The errors and omissions executed at closing by the homeowner should cover the execution of the Deed Restriction for any reason this document is not obtained at closing. </a:t>
          </a:r>
        </a:p>
      </dsp:txBody>
      <dsp:txXfrm>
        <a:off x="3442447" y="366405"/>
        <a:ext cx="1458991" cy="4577805"/>
      </dsp:txXfrm>
    </dsp:sp>
    <dsp:sp modelId="{43C2910D-0ACA-4733-BC6A-1A6DA634CC7A}">
      <dsp:nvSpPr>
        <dsp:cNvPr id="0" name=""/>
        <dsp:cNvSpPr/>
      </dsp:nvSpPr>
      <dsp:spPr>
        <a:xfrm>
          <a:off x="4921135" y="2533808"/>
          <a:ext cx="218848"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2407A-C1A9-4F86-8C5E-EFD8DC269315}">
      <dsp:nvSpPr>
        <dsp:cNvPr id="0" name=""/>
        <dsp:cNvSpPr/>
      </dsp:nvSpPr>
      <dsp:spPr>
        <a:xfrm>
          <a:off x="5159681" y="366405"/>
          <a:ext cx="1458991"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US" sz="1600" kern="1200" spc="-5" dirty="0">
              <a:solidFill>
                <a:schemeClr val="bg1"/>
              </a:solidFill>
              <a:latin typeface="Calibri" panose="020F0502020204030204" pitchFamily="34" charset="0"/>
              <a:cs typeface="Calibri" panose="020F0502020204030204" pitchFamily="34" charset="0"/>
            </a:rPr>
            <a:t>HOME funds can't be used to pay liens judgments or debt collection.</a:t>
          </a:r>
          <a:endParaRPr lang="en-US" sz="1600" kern="1200" dirty="0">
            <a:solidFill>
              <a:schemeClr val="bg1"/>
            </a:solidFill>
            <a:latin typeface="Calibri" panose="020F0502020204030204" pitchFamily="34" charset="0"/>
            <a:cs typeface="Calibri" panose="020F0502020204030204" pitchFamily="34" charset="0"/>
          </a:endParaRPr>
        </a:p>
      </dsp:txBody>
      <dsp:txXfrm>
        <a:off x="5159681" y="366405"/>
        <a:ext cx="1458991" cy="4577805"/>
      </dsp:txXfrm>
    </dsp:sp>
    <dsp:sp modelId="{15124761-C118-4969-B7EC-DC99C344AD70}">
      <dsp:nvSpPr>
        <dsp:cNvPr id="0" name=""/>
        <dsp:cNvSpPr/>
      </dsp:nvSpPr>
      <dsp:spPr>
        <a:xfrm>
          <a:off x="6638369" y="2533808"/>
          <a:ext cx="218848"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57421-A8E8-4499-9065-2D8443F9660F}">
      <dsp:nvSpPr>
        <dsp:cNvPr id="0" name=""/>
        <dsp:cNvSpPr/>
      </dsp:nvSpPr>
      <dsp:spPr>
        <a:xfrm>
          <a:off x="6863123" y="481811"/>
          <a:ext cx="1680379"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spc="-5" dirty="0">
              <a:solidFill>
                <a:schemeClr val="bg1"/>
              </a:solidFill>
              <a:latin typeface="Calibri" panose="020F0502020204030204" pitchFamily="34" charset="0"/>
              <a:cs typeface="Calibri" panose="020F0502020204030204" pitchFamily="34" charset="0"/>
            </a:rPr>
            <a:t>There cannot be any unfair advantages or undue benefits to the homebuyer or others associated with the sale/purchase of the home that would create a conflict of interest</a:t>
          </a:r>
          <a:r>
            <a:rPr lang="en-US" sz="1600" kern="1200" spc="-5" dirty="0">
              <a:solidFill>
                <a:schemeClr val="bg1"/>
              </a:solidFill>
              <a:latin typeface="Calibri" panose="020F0502020204030204" pitchFamily="34" charset="0"/>
              <a:cs typeface="Calibri" panose="020F0502020204030204" pitchFamily="34" charset="0"/>
            </a:rPr>
            <a:t>.</a:t>
          </a:r>
        </a:p>
      </dsp:txBody>
      <dsp:txXfrm>
        <a:off x="6863123" y="481811"/>
        <a:ext cx="1680379" cy="4577805"/>
      </dsp:txXfrm>
    </dsp:sp>
    <dsp:sp modelId="{3CB706D9-3402-422A-A941-FDBEBBD8E8A8}">
      <dsp:nvSpPr>
        <dsp:cNvPr id="0" name=""/>
        <dsp:cNvSpPr/>
      </dsp:nvSpPr>
      <dsp:spPr>
        <a:xfrm>
          <a:off x="8576991" y="2533808"/>
          <a:ext cx="218848"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E9DA4-9670-4101-B7B0-FB3CA08D45CE}">
      <dsp:nvSpPr>
        <dsp:cNvPr id="0" name=""/>
        <dsp:cNvSpPr/>
      </dsp:nvSpPr>
      <dsp:spPr>
        <a:xfrm>
          <a:off x="8815536" y="366405"/>
          <a:ext cx="1458991"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spc="-5" dirty="0">
              <a:solidFill>
                <a:schemeClr val="bg1"/>
              </a:solidFill>
              <a:latin typeface="Calibri" panose="020F0502020204030204" pitchFamily="34" charset="0"/>
              <a:cs typeface="Calibri" panose="020F0502020204030204" pitchFamily="34" charset="0"/>
            </a:rPr>
            <a:t>Homebuyer have the option of selecting the house of their choice, their realtor, and their financing institution (participating lender).</a:t>
          </a:r>
          <a:endParaRPr lang="en-US" sz="1800" kern="1200" dirty="0">
            <a:solidFill>
              <a:schemeClr val="bg1"/>
            </a:solidFill>
          </a:endParaRPr>
        </a:p>
      </dsp:txBody>
      <dsp:txXfrm>
        <a:off x="8815536" y="366405"/>
        <a:ext cx="1458991" cy="4577805"/>
      </dsp:txXfrm>
    </dsp:sp>
    <dsp:sp modelId="{CB913A30-816C-4DE7-8770-6861DCD7C9C2}">
      <dsp:nvSpPr>
        <dsp:cNvPr id="0" name=""/>
        <dsp:cNvSpPr/>
      </dsp:nvSpPr>
      <dsp:spPr>
        <a:xfrm>
          <a:off x="10294225" y="2533808"/>
          <a:ext cx="218848" cy="243000"/>
        </a:xfrm>
        <a:prstGeom prst="rightArrow">
          <a:avLst>
            <a:gd name="adj1" fmla="val 50000"/>
            <a:gd name="adj2" fmla="val 5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F95DB-574E-48F9-94F8-E8565C8D708C}">
      <dsp:nvSpPr>
        <dsp:cNvPr id="0" name=""/>
        <dsp:cNvSpPr/>
      </dsp:nvSpPr>
      <dsp:spPr>
        <a:xfrm>
          <a:off x="10532770" y="366405"/>
          <a:ext cx="1458991" cy="4577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spc="-5" dirty="0">
              <a:solidFill>
                <a:schemeClr val="bg1"/>
              </a:solidFill>
              <a:latin typeface="Calibri" panose="020F0502020204030204" pitchFamily="34" charset="0"/>
              <a:cs typeface="Calibri" panose="020F0502020204030204" pitchFamily="34" charset="0"/>
            </a:rPr>
            <a:t>If there are fees charged at closing that are not fully disclosed on the LOAN ESTIMATE, the homebuyer has the right to question the fee and receive a consultation.</a:t>
          </a:r>
        </a:p>
      </dsp:txBody>
      <dsp:txXfrm>
        <a:off x="10532770" y="366405"/>
        <a:ext cx="1458991" cy="4577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0922B-FCCB-47BE-933B-CAAA0BDE778D}">
      <dsp:nvSpPr>
        <dsp:cNvPr id="0" name=""/>
        <dsp:cNvSpPr/>
      </dsp:nvSpPr>
      <dsp:spPr>
        <a:xfrm>
          <a:off x="3228" y="1007694"/>
          <a:ext cx="2305430" cy="14639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ECDF0-D922-4814-A870-DB8625DE5F07}">
      <dsp:nvSpPr>
        <dsp:cNvPr id="0" name=""/>
        <dsp:cNvSpPr/>
      </dsp:nvSpPr>
      <dsp:spPr>
        <a:xfrm>
          <a:off x="259387" y="1251045"/>
          <a:ext cx="2305430" cy="14639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People </a:t>
          </a:r>
          <a:endParaRPr lang="en-US" sz="2600" kern="1200"/>
        </a:p>
      </dsp:txBody>
      <dsp:txXfrm>
        <a:off x="302265" y="1293923"/>
        <a:ext cx="2219674" cy="1378192"/>
      </dsp:txXfrm>
    </dsp:sp>
    <dsp:sp modelId="{47BBD8E4-040E-4286-BD7B-E8C50B7823F5}">
      <dsp:nvSpPr>
        <dsp:cNvPr id="0" name=""/>
        <dsp:cNvSpPr/>
      </dsp:nvSpPr>
      <dsp:spPr>
        <a:xfrm>
          <a:off x="2820976" y="1007694"/>
          <a:ext cx="2305430" cy="14639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50B7D-C6AD-49ED-9926-6F3830309613}">
      <dsp:nvSpPr>
        <dsp:cNvPr id="0" name=""/>
        <dsp:cNvSpPr/>
      </dsp:nvSpPr>
      <dsp:spPr>
        <a:xfrm>
          <a:off x="3077135" y="1251045"/>
          <a:ext cx="2305430" cy="14639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Price</a:t>
          </a:r>
          <a:endParaRPr lang="en-US" sz="2600" kern="1200"/>
        </a:p>
      </dsp:txBody>
      <dsp:txXfrm>
        <a:off x="3120013" y="1293923"/>
        <a:ext cx="2219674" cy="1378192"/>
      </dsp:txXfrm>
    </dsp:sp>
    <dsp:sp modelId="{F2A88949-4D66-4B7E-9677-C3CC5836ED0F}">
      <dsp:nvSpPr>
        <dsp:cNvPr id="0" name=""/>
        <dsp:cNvSpPr/>
      </dsp:nvSpPr>
      <dsp:spPr>
        <a:xfrm>
          <a:off x="5638724" y="1007694"/>
          <a:ext cx="2305430" cy="14639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F9406-0241-487C-BDB9-220F3A14ED7C}">
      <dsp:nvSpPr>
        <dsp:cNvPr id="0" name=""/>
        <dsp:cNvSpPr/>
      </dsp:nvSpPr>
      <dsp:spPr>
        <a:xfrm>
          <a:off x="5894883" y="1251045"/>
          <a:ext cx="2305430" cy="14639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Property</a:t>
          </a:r>
          <a:endParaRPr lang="en-US" sz="2600" kern="1200"/>
        </a:p>
      </dsp:txBody>
      <dsp:txXfrm>
        <a:off x="5937761" y="1293923"/>
        <a:ext cx="2219674" cy="1378192"/>
      </dsp:txXfrm>
    </dsp:sp>
    <dsp:sp modelId="{D423952D-7FAE-4FF0-8B48-3E48A0C6A5BF}">
      <dsp:nvSpPr>
        <dsp:cNvPr id="0" name=""/>
        <dsp:cNvSpPr/>
      </dsp:nvSpPr>
      <dsp:spPr>
        <a:xfrm>
          <a:off x="8456472" y="1007694"/>
          <a:ext cx="2305430" cy="14639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E4C44-B989-4D1D-AC33-4967671FB8F9}">
      <dsp:nvSpPr>
        <dsp:cNvPr id="0" name=""/>
        <dsp:cNvSpPr/>
      </dsp:nvSpPr>
      <dsp:spPr>
        <a:xfrm>
          <a:off x="8712631" y="1251045"/>
          <a:ext cx="2305430" cy="14639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Period of Affordability</a:t>
          </a:r>
          <a:endParaRPr lang="en-US" sz="2600" kern="1200"/>
        </a:p>
      </dsp:txBody>
      <dsp:txXfrm>
        <a:off x="8755509" y="1293923"/>
        <a:ext cx="2219674" cy="1378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178EF-2243-49A5-876B-0883203C7899}">
      <dsp:nvSpPr>
        <dsp:cNvPr id="0" name=""/>
        <dsp:cNvSpPr/>
      </dsp:nvSpPr>
      <dsp:spPr>
        <a:xfrm>
          <a:off x="1152964" y="165"/>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 -5 Income Determination Method will be used to determine eligibility.</a:t>
          </a:r>
        </a:p>
      </dsp:txBody>
      <dsp:txXfrm>
        <a:off x="1152964" y="165"/>
        <a:ext cx="2427422" cy="1456453"/>
      </dsp:txXfrm>
    </dsp:sp>
    <dsp:sp modelId="{439F8BF0-F7D3-4F57-9A6D-98D2CA841B6B}">
      <dsp:nvSpPr>
        <dsp:cNvPr id="0" name=""/>
        <dsp:cNvSpPr/>
      </dsp:nvSpPr>
      <dsp:spPr>
        <a:xfrm>
          <a:off x="3823128" y="45446"/>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Income from all family members 18 &amp; up will be counted.</a:t>
          </a:r>
        </a:p>
      </dsp:txBody>
      <dsp:txXfrm>
        <a:off x="3823128" y="45446"/>
        <a:ext cx="2427422" cy="1456453"/>
      </dsp:txXfrm>
    </dsp:sp>
    <dsp:sp modelId="{C541FE04-D3EA-40C5-9BA8-CF5891B74BB4}">
      <dsp:nvSpPr>
        <dsp:cNvPr id="0" name=""/>
        <dsp:cNvSpPr/>
      </dsp:nvSpPr>
      <dsp:spPr>
        <a:xfrm>
          <a:off x="6493293" y="165"/>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Cannot have owned or have had an interest in a principal residence within the past three years.</a:t>
          </a:r>
        </a:p>
      </dsp:txBody>
      <dsp:txXfrm>
        <a:off x="6493293" y="165"/>
        <a:ext cx="2427422" cy="1456453"/>
      </dsp:txXfrm>
    </dsp:sp>
    <dsp:sp modelId="{D9F9E186-F2E5-4621-B05D-EC73B3214808}">
      <dsp:nvSpPr>
        <dsp:cNvPr id="0" name=""/>
        <dsp:cNvSpPr/>
      </dsp:nvSpPr>
      <dsp:spPr>
        <a:xfrm>
          <a:off x="1170963" y="1699360"/>
          <a:ext cx="2391423"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be a U.S. Citizen..</a:t>
          </a:r>
        </a:p>
      </dsp:txBody>
      <dsp:txXfrm>
        <a:off x="1170963" y="1699360"/>
        <a:ext cx="2391423" cy="1456453"/>
      </dsp:txXfrm>
    </dsp:sp>
    <dsp:sp modelId="{40C02665-F917-4DA9-B45F-DA6E35CCA801}">
      <dsp:nvSpPr>
        <dsp:cNvPr id="0" name=""/>
        <dsp:cNvSpPr/>
      </dsp:nvSpPr>
      <dsp:spPr>
        <a:xfrm>
          <a:off x="3805129" y="1699360"/>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Income can not exceed 80% of AMI.</a:t>
          </a:r>
        </a:p>
      </dsp:txBody>
      <dsp:txXfrm>
        <a:off x="3805129" y="1699360"/>
        <a:ext cx="2427422" cy="1456453"/>
      </dsp:txXfrm>
    </dsp:sp>
    <dsp:sp modelId="{5A6130BF-1310-4192-84FC-905DF4F3E00C}">
      <dsp:nvSpPr>
        <dsp:cNvPr id="0" name=""/>
        <dsp:cNvSpPr/>
      </dsp:nvSpPr>
      <dsp:spPr>
        <a:xfrm>
          <a:off x="6475294" y="1699360"/>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Property must be the principal residence.</a:t>
          </a:r>
        </a:p>
      </dsp:txBody>
      <dsp:txXfrm>
        <a:off x="6475294" y="1699360"/>
        <a:ext cx="2427422" cy="1456453"/>
      </dsp:txXfrm>
    </dsp:sp>
    <dsp:sp modelId="{9A5E4045-8251-4C52-9451-2BAA0EC22616}">
      <dsp:nvSpPr>
        <dsp:cNvPr id="0" name=""/>
        <dsp:cNvSpPr/>
      </dsp:nvSpPr>
      <dsp:spPr>
        <a:xfrm>
          <a:off x="1111188" y="3388885"/>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Applicants must qualify as a low-to-moderate household income at the time the housing contract is signed.</a:t>
          </a:r>
        </a:p>
      </dsp:txBody>
      <dsp:txXfrm>
        <a:off x="1111188" y="3388885"/>
        <a:ext cx="2427422" cy="1456453"/>
      </dsp:txXfrm>
    </dsp:sp>
    <dsp:sp modelId="{66F715AF-7088-43C7-A1D1-F24412FD1D7D}">
      <dsp:nvSpPr>
        <dsp:cNvPr id="0" name=""/>
        <dsp:cNvSpPr/>
      </dsp:nvSpPr>
      <dsp:spPr>
        <a:xfrm>
          <a:off x="3823128" y="3398556"/>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Receive pre-purchase counseling.</a:t>
          </a:r>
        </a:p>
      </dsp:txBody>
      <dsp:txXfrm>
        <a:off x="3823128" y="3398556"/>
        <a:ext cx="2427422" cy="1456453"/>
      </dsp:txXfrm>
    </dsp:sp>
    <dsp:sp modelId="{AA5BE9B9-5E6F-4F54-8140-582E2623E450}">
      <dsp:nvSpPr>
        <dsp:cNvPr id="0" name=""/>
        <dsp:cNvSpPr/>
      </dsp:nvSpPr>
      <dsp:spPr>
        <a:xfrm>
          <a:off x="6493293" y="3398556"/>
          <a:ext cx="2427422" cy="14564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Debt-to-Income Ratio 30/45</a:t>
          </a:r>
        </a:p>
      </dsp:txBody>
      <dsp:txXfrm>
        <a:off x="6493293" y="3398556"/>
        <a:ext cx="2427422" cy="1456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178EF-2243-49A5-876B-0883203C7899}">
      <dsp:nvSpPr>
        <dsp:cNvPr id="0" name=""/>
        <dsp:cNvSpPr/>
      </dsp:nvSpPr>
      <dsp:spPr>
        <a:xfrm>
          <a:off x="708187" y="350"/>
          <a:ext cx="4542409"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Complete the loan application with the mortgage lender and must be approved for a loan based on the Lender’s underwriting standard.</a:t>
          </a:r>
        </a:p>
      </dsp:txBody>
      <dsp:txXfrm>
        <a:off x="708187" y="350"/>
        <a:ext cx="4542409" cy="1478721"/>
      </dsp:txXfrm>
    </dsp:sp>
    <dsp:sp modelId="{439F8BF0-F7D3-4F57-9A6D-98D2CA841B6B}">
      <dsp:nvSpPr>
        <dsp:cNvPr id="0" name=""/>
        <dsp:cNvSpPr/>
      </dsp:nvSpPr>
      <dsp:spPr>
        <a:xfrm>
          <a:off x="5497051" y="350"/>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Individuals are required to meet the credit requirements established by FHA, VA, Rural Development, Freddie Mac, Fannie Mae products.</a:t>
          </a:r>
        </a:p>
      </dsp:txBody>
      <dsp:txXfrm>
        <a:off x="5497051" y="350"/>
        <a:ext cx="2464535" cy="1478721"/>
      </dsp:txXfrm>
    </dsp:sp>
    <dsp:sp modelId="{C541FE04-D3EA-40C5-9BA8-CF5891B74BB4}">
      <dsp:nvSpPr>
        <dsp:cNvPr id="0" name=""/>
        <dsp:cNvSpPr/>
      </dsp:nvSpPr>
      <dsp:spPr>
        <a:xfrm>
          <a:off x="8208039" y="350"/>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Property must not exceed 95% of area median value limit, published annually by HUD.</a:t>
          </a:r>
        </a:p>
      </dsp:txBody>
      <dsp:txXfrm>
        <a:off x="8208039" y="350"/>
        <a:ext cx="2464535" cy="1478721"/>
      </dsp:txXfrm>
    </dsp:sp>
    <dsp:sp modelId="{D9F9E186-F2E5-4621-B05D-EC73B3214808}">
      <dsp:nvSpPr>
        <dsp:cNvPr id="0" name=""/>
        <dsp:cNvSpPr/>
      </dsp:nvSpPr>
      <dsp:spPr>
        <a:xfrm>
          <a:off x="391630" y="1725524"/>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Have a minimum of $500 Cash reserves.</a:t>
          </a:r>
        </a:p>
      </dsp:txBody>
      <dsp:txXfrm>
        <a:off x="391630" y="1725524"/>
        <a:ext cx="2464535" cy="1478721"/>
      </dsp:txXfrm>
    </dsp:sp>
    <dsp:sp modelId="{40C02665-F917-4DA9-B45F-DA6E35CCA801}">
      <dsp:nvSpPr>
        <dsp:cNvPr id="0" name=""/>
        <dsp:cNvSpPr/>
      </dsp:nvSpPr>
      <dsp:spPr>
        <a:xfrm>
          <a:off x="3102619" y="1725524"/>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Income can not exceed 80% of AMI.</a:t>
          </a:r>
        </a:p>
      </dsp:txBody>
      <dsp:txXfrm>
        <a:off x="3102619" y="1725524"/>
        <a:ext cx="2464535" cy="1478721"/>
      </dsp:txXfrm>
    </dsp:sp>
    <dsp:sp modelId="{5A6130BF-1310-4192-84FC-905DF4F3E00C}">
      <dsp:nvSpPr>
        <dsp:cNvPr id="0" name=""/>
        <dsp:cNvSpPr/>
      </dsp:nvSpPr>
      <dsp:spPr>
        <a:xfrm>
          <a:off x="5813608" y="1725524"/>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DPA minimum is $1,000, and maximum is $25,000</a:t>
          </a:r>
        </a:p>
      </dsp:txBody>
      <dsp:txXfrm>
        <a:off x="5813608" y="1725524"/>
        <a:ext cx="2464535" cy="1478721"/>
      </dsp:txXfrm>
    </dsp:sp>
    <dsp:sp modelId="{9A5E4045-8251-4C52-9451-2BAA0EC22616}">
      <dsp:nvSpPr>
        <dsp:cNvPr id="0" name=""/>
        <dsp:cNvSpPr/>
      </dsp:nvSpPr>
      <dsp:spPr>
        <a:xfrm>
          <a:off x="8524597" y="1725524"/>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Applicants must qualify as a low-to-moderate household income at the time the housing contract is signed.</a:t>
          </a:r>
        </a:p>
      </dsp:txBody>
      <dsp:txXfrm>
        <a:off x="8524597" y="1725524"/>
        <a:ext cx="2464535" cy="1478721"/>
      </dsp:txXfrm>
    </dsp:sp>
    <dsp:sp modelId="{75B46CBB-0832-4CBE-A4A5-2CE589746670}">
      <dsp:nvSpPr>
        <dsp:cNvPr id="0" name=""/>
        <dsp:cNvSpPr/>
      </dsp:nvSpPr>
      <dsp:spPr>
        <a:xfrm>
          <a:off x="3102619" y="3450699"/>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Total DPA can not exceed 50% of the purchase price of the property.</a:t>
          </a:r>
        </a:p>
      </dsp:txBody>
      <dsp:txXfrm>
        <a:off x="3102619" y="3450699"/>
        <a:ext cx="2464535" cy="1478721"/>
      </dsp:txXfrm>
    </dsp:sp>
    <dsp:sp modelId="{9791B3C8-B69A-435B-927F-A3C0E02284F9}">
      <dsp:nvSpPr>
        <dsp:cNvPr id="0" name=""/>
        <dsp:cNvSpPr/>
      </dsp:nvSpPr>
      <dsp:spPr>
        <a:xfrm>
          <a:off x="5813608" y="3450699"/>
          <a:ext cx="2464535" cy="1478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Provide an appropriate amount of assistance to the Homebuyer.</a:t>
          </a:r>
        </a:p>
      </dsp:txBody>
      <dsp:txXfrm>
        <a:off x="5813608" y="3450699"/>
        <a:ext cx="2464535" cy="1478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178EF-2243-49A5-876B-0883203C7899}">
      <dsp:nvSpPr>
        <dsp:cNvPr id="0" name=""/>
        <dsp:cNvSpPr/>
      </dsp:nvSpPr>
      <dsp:spPr>
        <a:xfrm>
          <a:off x="1245840" y="1502"/>
          <a:ext cx="242608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Single-Family Housing </a:t>
          </a:r>
        </a:p>
      </dsp:txBody>
      <dsp:txXfrm>
        <a:off x="1245840" y="1502"/>
        <a:ext cx="2426084" cy="1455650"/>
      </dsp:txXfrm>
    </dsp:sp>
    <dsp:sp modelId="{439F8BF0-F7D3-4F57-9A6D-98D2CA841B6B}">
      <dsp:nvSpPr>
        <dsp:cNvPr id="0" name=""/>
        <dsp:cNvSpPr/>
      </dsp:nvSpPr>
      <dsp:spPr>
        <a:xfrm>
          <a:off x="3914533" y="1502"/>
          <a:ext cx="242608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Leasehold properties that meet the requirements of HUD.</a:t>
          </a:r>
        </a:p>
      </dsp:txBody>
      <dsp:txXfrm>
        <a:off x="3914533" y="1502"/>
        <a:ext cx="2426084" cy="1455650"/>
      </dsp:txXfrm>
    </dsp:sp>
    <dsp:sp modelId="{C541FE04-D3EA-40C5-9BA8-CF5891B74BB4}">
      <dsp:nvSpPr>
        <dsp:cNvPr id="0" name=""/>
        <dsp:cNvSpPr/>
      </dsp:nvSpPr>
      <dsp:spPr>
        <a:xfrm>
          <a:off x="6583226" y="1502"/>
          <a:ext cx="242608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Must meet Property Standards at time of purchase</a:t>
          </a:r>
        </a:p>
      </dsp:txBody>
      <dsp:txXfrm>
        <a:off x="6583226" y="1502"/>
        <a:ext cx="2426084" cy="1455650"/>
      </dsp:txXfrm>
    </dsp:sp>
    <dsp:sp modelId="{D9F9E186-F2E5-4621-B05D-EC73B3214808}">
      <dsp:nvSpPr>
        <dsp:cNvPr id="0" name=""/>
        <dsp:cNvSpPr/>
      </dsp:nvSpPr>
      <dsp:spPr>
        <a:xfrm>
          <a:off x="1245840" y="1699762"/>
          <a:ext cx="242608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Condominiums</a:t>
          </a:r>
        </a:p>
      </dsp:txBody>
      <dsp:txXfrm>
        <a:off x="1245840" y="1699762"/>
        <a:ext cx="2426084" cy="1455650"/>
      </dsp:txXfrm>
    </dsp:sp>
    <dsp:sp modelId="{40C02665-F917-4DA9-B45F-DA6E35CCA801}">
      <dsp:nvSpPr>
        <dsp:cNvPr id="0" name=""/>
        <dsp:cNvSpPr/>
      </dsp:nvSpPr>
      <dsp:spPr>
        <a:xfrm>
          <a:off x="3914533" y="1699762"/>
          <a:ext cx="242608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Manufactured Homes that are permanently fixed to land.</a:t>
          </a:r>
        </a:p>
      </dsp:txBody>
      <dsp:txXfrm>
        <a:off x="3914533" y="1699762"/>
        <a:ext cx="2426084" cy="1455650"/>
      </dsp:txXfrm>
    </dsp:sp>
    <dsp:sp modelId="{5A6130BF-1310-4192-84FC-905DF4F3E00C}">
      <dsp:nvSpPr>
        <dsp:cNvPr id="0" name=""/>
        <dsp:cNvSpPr/>
      </dsp:nvSpPr>
      <dsp:spPr>
        <a:xfrm>
          <a:off x="6583226" y="1699762"/>
          <a:ext cx="242608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Must be affordable &amp; sustainable.</a:t>
          </a:r>
        </a:p>
      </dsp:txBody>
      <dsp:txXfrm>
        <a:off x="6583226" y="1699762"/>
        <a:ext cx="2426084" cy="1455650"/>
      </dsp:txXfrm>
    </dsp:sp>
    <dsp:sp modelId="{9A5E4045-8251-4C52-9451-2BAA0EC22616}">
      <dsp:nvSpPr>
        <dsp:cNvPr id="0" name=""/>
        <dsp:cNvSpPr/>
      </dsp:nvSpPr>
      <dsp:spPr>
        <a:xfrm>
          <a:off x="984138" y="3398021"/>
          <a:ext cx="8286874" cy="14556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mortgage loan must be for the permanent financing of a residence located within the state of Mississippi that is being constructed by or on behalf of an eligible borrower and that will remain an owner-occupied residence for the life of the loan until sold or refinanced.</a:t>
          </a:r>
        </a:p>
      </dsp:txBody>
      <dsp:txXfrm>
        <a:off x="984138" y="3398021"/>
        <a:ext cx="8286874" cy="1455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01F08-FD02-4B2C-865B-E7F4AB42BEC0}">
      <dsp:nvSpPr>
        <dsp:cNvPr id="0" name=""/>
        <dsp:cNvSpPr/>
      </dsp:nvSpPr>
      <dsp:spPr>
        <a:xfrm>
          <a:off x="0" y="587"/>
          <a:ext cx="10515600" cy="13752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73E49-45D7-4E28-926D-548D4C8E2809}">
      <dsp:nvSpPr>
        <dsp:cNvPr id="0" name=""/>
        <dsp:cNvSpPr/>
      </dsp:nvSpPr>
      <dsp:spPr>
        <a:xfrm>
          <a:off x="416004" y="310012"/>
          <a:ext cx="756372" cy="7563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9885E-BBD0-44CF-8D89-A0C76486F388}">
      <dsp:nvSpPr>
        <dsp:cNvPr id="0" name=""/>
        <dsp:cNvSpPr/>
      </dsp:nvSpPr>
      <dsp:spPr>
        <a:xfrm>
          <a:off x="1588381" y="587"/>
          <a:ext cx="8927218" cy="137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44" tIns="145544" rIns="145544" bIns="145544" numCol="1" spcCol="1270" anchor="ctr" anchorCtr="0">
          <a:noAutofit/>
        </a:bodyPr>
        <a:lstStyle/>
        <a:p>
          <a:pPr marL="0" lvl="0" indent="0" algn="l" defTabSz="1066800">
            <a:lnSpc>
              <a:spcPct val="100000"/>
            </a:lnSpc>
            <a:spcBef>
              <a:spcPct val="0"/>
            </a:spcBef>
            <a:spcAft>
              <a:spcPct val="35000"/>
            </a:spcAft>
            <a:buNone/>
          </a:pPr>
          <a:r>
            <a:rPr lang="en-US" sz="2400" kern="1200"/>
            <a:t>Sustainability is imperative, it is important to avoid excessive subsidy &amp; determine “reasonable and appropriate” amount of assistance for each buyer individually.</a:t>
          </a:r>
        </a:p>
      </dsp:txBody>
      <dsp:txXfrm>
        <a:off x="1588381" y="587"/>
        <a:ext cx="8927218" cy="1375222"/>
      </dsp:txXfrm>
    </dsp:sp>
    <dsp:sp modelId="{E6CD863F-10B5-4AC3-A620-F8C08E5B9A92}">
      <dsp:nvSpPr>
        <dsp:cNvPr id="0" name=""/>
        <dsp:cNvSpPr/>
      </dsp:nvSpPr>
      <dsp:spPr>
        <a:xfrm>
          <a:off x="0" y="1719615"/>
          <a:ext cx="10515600" cy="13752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3362C-FD9F-4787-AB3B-99FBD1E7C565}">
      <dsp:nvSpPr>
        <dsp:cNvPr id="0" name=""/>
        <dsp:cNvSpPr/>
      </dsp:nvSpPr>
      <dsp:spPr>
        <a:xfrm>
          <a:off x="416004" y="2029040"/>
          <a:ext cx="756372" cy="7563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EE4EE-1AE6-4450-8443-88BEB2DCE1E8}">
      <dsp:nvSpPr>
        <dsp:cNvPr id="0" name=""/>
        <dsp:cNvSpPr/>
      </dsp:nvSpPr>
      <dsp:spPr>
        <a:xfrm>
          <a:off x="1588381" y="1719615"/>
          <a:ext cx="8927218" cy="137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44" tIns="145544" rIns="145544" bIns="145544" numCol="1" spcCol="1270" anchor="ctr" anchorCtr="0">
          <a:noAutofit/>
        </a:bodyPr>
        <a:lstStyle/>
        <a:p>
          <a:pPr marL="0" lvl="0" indent="0" algn="l" defTabSz="1066800">
            <a:lnSpc>
              <a:spcPct val="100000"/>
            </a:lnSpc>
            <a:spcBef>
              <a:spcPct val="0"/>
            </a:spcBef>
            <a:spcAft>
              <a:spcPct val="35000"/>
            </a:spcAft>
            <a:buNone/>
          </a:pPr>
          <a:r>
            <a:rPr lang="en-US" sz="2400" kern="1200"/>
            <a:t>Assistance to specific buyer will vary based on price, buyer circumstances, and available financing.</a:t>
          </a:r>
        </a:p>
      </dsp:txBody>
      <dsp:txXfrm>
        <a:off x="1588381" y="1719615"/>
        <a:ext cx="8927218" cy="1375222"/>
      </dsp:txXfrm>
    </dsp:sp>
    <dsp:sp modelId="{41BFE414-1CDA-4877-805A-93D67EB52D0C}">
      <dsp:nvSpPr>
        <dsp:cNvPr id="0" name=""/>
        <dsp:cNvSpPr/>
      </dsp:nvSpPr>
      <dsp:spPr>
        <a:xfrm>
          <a:off x="0" y="3438643"/>
          <a:ext cx="10515600" cy="13752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B2405-0D7C-4915-9C6C-AE7457EEDB21}">
      <dsp:nvSpPr>
        <dsp:cNvPr id="0" name=""/>
        <dsp:cNvSpPr/>
      </dsp:nvSpPr>
      <dsp:spPr>
        <a:xfrm>
          <a:off x="416004" y="3748068"/>
          <a:ext cx="756372" cy="7563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EFCBC-F005-4FAC-A7CC-1C972FDEC560}">
      <dsp:nvSpPr>
        <dsp:cNvPr id="0" name=""/>
        <dsp:cNvSpPr/>
      </dsp:nvSpPr>
      <dsp:spPr>
        <a:xfrm>
          <a:off x="1588381" y="3438643"/>
          <a:ext cx="4732020" cy="137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44" tIns="145544" rIns="145544" bIns="145544" numCol="1" spcCol="1270" anchor="ctr" anchorCtr="0">
          <a:noAutofit/>
        </a:bodyPr>
        <a:lstStyle/>
        <a:p>
          <a:pPr marL="0" lvl="0" indent="0" algn="l" defTabSz="1066800">
            <a:lnSpc>
              <a:spcPct val="100000"/>
            </a:lnSpc>
            <a:spcBef>
              <a:spcPct val="0"/>
            </a:spcBef>
            <a:spcAft>
              <a:spcPct val="35000"/>
            </a:spcAft>
            <a:buNone/>
          </a:pPr>
          <a:r>
            <a:rPr lang="en-US" sz="2400" kern="1200"/>
            <a:t>We have adopted:</a:t>
          </a:r>
        </a:p>
      </dsp:txBody>
      <dsp:txXfrm>
        <a:off x="1588381" y="3438643"/>
        <a:ext cx="4732020" cy="1375222"/>
      </dsp:txXfrm>
    </dsp:sp>
    <dsp:sp modelId="{6DB72B71-0D3F-4012-9C7C-4B02C16D94BC}">
      <dsp:nvSpPr>
        <dsp:cNvPr id="0" name=""/>
        <dsp:cNvSpPr/>
      </dsp:nvSpPr>
      <dsp:spPr>
        <a:xfrm>
          <a:off x="6320401" y="3438643"/>
          <a:ext cx="4195198" cy="137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44" tIns="145544" rIns="145544" bIns="145544" numCol="1" spcCol="1270" anchor="ctr" anchorCtr="0">
          <a:noAutofit/>
        </a:bodyPr>
        <a:lstStyle/>
        <a:p>
          <a:pPr marL="0" lvl="0" indent="0" algn="l" defTabSz="577850">
            <a:lnSpc>
              <a:spcPct val="100000"/>
            </a:lnSpc>
            <a:spcBef>
              <a:spcPct val="0"/>
            </a:spcBef>
            <a:spcAft>
              <a:spcPct val="35000"/>
            </a:spcAft>
            <a:buNone/>
          </a:pPr>
          <a:r>
            <a:rPr lang="en-US" sz="1300" kern="1200"/>
            <a:t>Underwriting standards for determining the “gap”</a:t>
          </a:r>
        </a:p>
        <a:p>
          <a:pPr marL="0" lvl="0" indent="0" algn="l" defTabSz="577850">
            <a:lnSpc>
              <a:spcPct val="100000"/>
            </a:lnSpc>
            <a:spcBef>
              <a:spcPct val="0"/>
            </a:spcBef>
            <a:spcAft>
              <a:spcPct val="35000"/>
            </a:spcAft>
            <a:buNone/>
          </a:pPr>
          <a:r>
            <a:rPr lang="en-US" sz="1300" kern="1200"/>
            <a:t>Maximum HOME assistance amounts</a:t>
          </a:r>
        </a:p>
        <a:p>
          <a:pPr marL="0" lvl="0" indent="0" algn="l" defTabSz="577850">
            <a:lnSpc>
              <a:spcPct val="100000"/>
            </a:lnSpc>
            <a:spcBef>
              <a:spcPct val="0"/>
            </a:spcBef>
            <a:spcAft>
              <a:spcPct val="35000"/>
            </a:spcAft>
            <a:buNone/>
          </a:pPr>
          <a:r>
            <a:rPr lang="en-US" sz="1300" kern="1200"/>
            <a:t>Minimum required contributions &amp; front-end ratios</a:t>
          </a:r>
        </a:p>
      </dsp:txBody>
      <dsp:txXfrm>
        <a:off x="6320401" y="3438643"/>
        <a:ext cx="4195198" cy="1375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B4A4-6549-4D88-94D3-7E69A9385F40}">
      <dsp:nvSpPr>
        <dsp:cNvPr id="0" name=""/>
        <dsp:cNvSpPr/>
      </dsp:nvSpPr>
      <dsp:spPr>
        <a:xfrm>
          <a:off x="1782367" y="731202"/>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0686" y="774882"/>
        <a:ext cx="20381" cy="4080"/>
      </dsp:txXfrm>
    </dsp:sp>
    <dsp:sp modelId="{CDF2E43B-B8F2-4992-B9EB-2B7D9541F8C8}">
      <dsp:nvSpPr>
        <dsp:cNvPr id="0" name=""/>
        <dsp:cNvSpPr/>
      </dsp:nvSpPr>
      <dsp:spPr>
        <a:xfrm>
          <a:off x="11905" y="245243"/>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Homebuyer can find a Housing Counselor on MHC website.</a:t>
          </a:r>
        </a:p>
      </dsp:txBody>
      <dsp:txXfrm>
        <a:off x="11905" y="245243"/>
        <a:ext cx="1772261" cy="1063356"/>
      </dsp:txXfrm>
    </dsp:sp>
    <dsp:sp modelId="{A605E641-00D3-46F9-BCDD-E73BE8CF893B}">
      <dsp:nvSpPr>
        <dsp:cNvPr id="0" name=""/>
        <dsp:cNvSpPr/>
      </dsp:nvSpPr>
      <dsp:spPr>
        <a:xfrm>
          <a:off x="3962249" y="731202"/>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0568" y="774882"/>
        <a:ext cx="20381" cy="4080"/>
      </dsp:txXfrm>
    </dsp:sp>
    <dsp:sp modelId="{B1EA06E8-1F94-4C27-A393-66A011A22DCE}">
      <dsp:nvSpPr>
        <dsp:cNvPr id="0" name=""/>
        <dsp:cNvSpPr/>
      </dsp:nvSpPr>
      <dsp:spPr>
        <a:xfrm>
          <a:off x="2191787" y="245243"/>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Homebuyer contact a Housing Counselor for Pre-Purchase, Application Intake and Homebuyer education class.</a:t>
          </a:r>
        </a:p>
      </dsp:txBody>
      <dsp:txXfrm>
        <a:off x="2191787" y="245243"/>
        <a:ext cx="1772261" cy="1063356"/>
      </dsp:txXfrm>
    </dsp:sp>
    <dsp:sp modelId="{4DCE199E-5B95-49B4-9BDC-A9BC1A11CC2D}">
      <dsp:nvSpPr>
        <dsp:cNvPr id="0" name=""/>
        <dsp:cNvSpPr/>
      </dsp:nvSpPr>
      <dsp:spPr>
        <a:xfrm>
          <a:off x="6142130" y="731202"/>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0450" y="774882"/>
        <a:ext cx="20381" cy="4080"/>
      </dsp:txXfrm>
    </dsp:sp>
    <dsp:sp modelId="{28A962C1-1B30-44DA-A171-A154E8E8EAD2}">
      <dsp:nvSpPr>
        <dsp:cNvPr id="0" name=""/>
        <dsp:cNvSpPr/>
      </dsp:nvSpPr>
      <dsp:spPr>
        <a:xfrm>
          <a:off x="4371669" y="245243"/>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Housing Counselor upload all required documents to the MITAS portal. (eligibility package)</a:t>
          </a:r>
        </a:p>
      </dsp:txBody>
      <dsp:txXfrm>
        <a:off x="4371669" y="245243"/>
        <a:ext cx="1772261" cy="1063356"/>
      </dsp:txXfrm>
    </dsp:sp>
    <dsp:sp modelId="{283D02F0-32D6-4E31-9B03-060A29C68673}">
      <dsp:nvSpPr>
        <dsp:cNvPr id="0" name=""/>
        <dsp:cNvSpPr/>
      </dsp:nvSpPr>
      <dsp:spPr>
        <a:xfrm>
          <a:off x="8322012" y="731202"/>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00332" y="774882"/>
        <a:ext cx="20381" cy="4080"/>
      </dsp:txXfrm>
    </dsp:sp>
    <dsp:sp modelId="{62966810-A52C-428C-A988-4A7BF2A07D83}">
      <dsp:nvSpPr>
        <dsp:cNvPr id="0" name=""/>
        <dsp:cNvSpPr/>
      </dsp:nvSpPr>
      <dsp:spPr>
        <a:xfrm>
          <a:off x="6551550" y="245243"/>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MHC Federal Grant review for Pre-Qualification.</a:t>
          </a:r>
        </a:p>
      </dsp:txBody>
      <dsp:txXfrm>
        <a:off x="6551550" y="245243"/>
        <a:ext cx="1772261" cy="1063356"/>
      </dsp:txXfrm>
    </dsp:sp>
    <dsp:sp modelId="{1429A9CB-5605-4F43-BBE2-A51BA76C0C63}">
      <dsp:nvSpPr>
        <dsp:cNvPr id="0" name=""/>
        <dsp:cNvSpPr/>
      </dsp:nvSpPr>
      <dsp:spPr>
        <a:xfrm>
          <a:off x="898036" y="1306800"/>
          <a:ext cx="8719527" cy="377020"/>
        </a:xfrm>
        <a:custGeom>
          <a:avLst/>
          <a:gdLst/>
          <a:ahLst/>
          <a:cxnLst/>
          <a:rect l="0" t="0" r="0" b="0"/>
          <a:pathLst>
            <a:path>
              <a:moveTo>
                <a:pt x="8719527" y="0"/>
              </a:moveTo>
              <a:lnTo>
                <a:pt x="8719527" y="205610"/>
              </a:lnTo>
              <a:lnTo>
                <a:pt x="0" y="205610"/>
              </a:lnTo>
              <a:lnTo>
                <a:pt x="0" y="3770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9573" y="1493270"/>
        <a:ext cx="436452" cy="4080"/>
      </dsp:txXfrm>
    </dsp:sp>
    <dsp:sp modelId="{8891DEEF-690F-4BD8-B121-F45DEB1E335A}">
      <dsp:nvSpPr>
        <dsp:cNvPr id="0" name=""/>
        <dsp:cNvSpPr/>
      </dsp:nvSpPr>
      <dsp:spPr>
        <a:xfrm>
          <a:off x="8731432" y="245243"/>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Status will update to MHC Pre-Approval. </a:t>
          </a:r>
        </a:p>
      </dsp:txBody>
      <dsp:txXfrm>
        <a:off x="8731432" y="245243"/>
        <a:ext cx="1772261" cy="1063356"/>
      </dsp:txXfrm>
    </dsp:sp>
    <dsp:sp modelId="{C460E1C9-2FAB-4AE0-8E19-DB4CCEEBCEF7}">
      <dsp:nvSpPr>
        <dsp:cNvPr id="0" name=""/>
        <dsp:cNvSpPr/>
      </dsp:nvSpPr>
      <dsp:spPr>
        <a:xfrm>
          <a:off x="1782367" y="2202179"/>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0686" y="2245859"/>
        <a:ext cx="20381" cy="4080"/>
      </dsp:txXfrm>
    </dsp:sp>
    <dsp:sp modelId="{B35DA2D8-6D2B-49D9-B8E7-5B27C0D98290}">
      <dsp:nvSpPr>
        <dsp:cNvPr id="0" name=""/>
        <dsp:cNvSpPr/>
      </dsp:nvSpPr>
      <dsp:spPr>
        <a:xfrm>
          <a:off x="11905" y="1716221"/>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Housing Counselor Submits the Lender Referral Form.</a:t>
          </a:r>
        </a:p>
      </dsp:txBody>
      <dsp:txXfrm>
        <a:off x="11905" y="1716221"/>
        <a:ext cx="1772261" cy="1063356"/>
      </dsp:txXfrm>
    </dsp:sp>
    <dsp:sp modelId="{36EC925E-5388-4738-9EC4-FCCC9E88DB2E}">
      <dsp:nvSpPr>
        <dsp:cNvPr id="0" name=""/>
        <dsp:cNvSpPr/>
      </dsp:nvSpPr>
      <dsp:spPr>
        <a:xfrm>
          <a:off x="3962249" y="2202179"/>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0568" y="2245859"/>
        <a:ext cx="20381" cy="4080"/>
      </dsp:txXfrm>
    </dsp:sp>
    <dsp:sp modelId="{3FAB2C05-E39C-4C02-90D1-3E5C04E105D2}">
      <dsp:nvSpPr>
        <dsp:cNvPr id="0" name=""/>
        <dsp:cNvSpPr/>
      </dsp:nvSpPr>
      <dsp:spPr>
        <a:xfrm>
          <a:off x="2191787" y="1716221"/>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Reservation number will be assigned to the listed loan originator.</a:t>
          </a:r>
        </a:p>
      </dsp:txBody>
      <dsp:txXfrm>
        <a:off x="2191787" y="1716221"/>
        <a:ext cx="1772261" cy="1063356"/>
      </dsp:txXfrm>
    </dsp:sp>
    <dsp:sp modelId="{D871F90B-E1FA-44D3-B631-7D35F932B357}">
      <dsp:nvSpPr>
        <dsp:cNvPr id="0" name=""/>
        <dsp:cNvSpPr/>
      </dsp:nvSpPr>
      <dsp:spPr>
        <a:xfrm>
          <a:off x="6142130" y="2202179"/>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20450" y="2245859"/>
        <a:ext cx="20381" cy="4080"/>
      </dsp:txXfrm>
    </dsp:sp>
    <dsp:sp modelId="{1B05E61C-0187-40E4-83BE-9148A0EFCE6F}">
      <dsp:nvSpPr>
        <dsp:cNvPr id="0" name=""/>
        <dsp:cNvSpPr/>
      </dsp:nvSpPr>
      <dsp:spPr>
        <a:xfrm>
          <a:off x="4371669" y="1716221"/>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Originator is notified and should begin loan pre-approval process.</a:t>
          </a:r>
        </a:p>
      </dsp:txBody>
      <dsp:txXfrm>
        <a:off x="4371669" y="1716221"/>
        <a:ext cx="1772261" cy="1063356"/>
      </dsp:txXfrm>
    </dsp:sp>
    <dsp:sp modelId="{90217A24-A446-4F6C-A7B9-724620207A91}">
      <dsp:nvSpPr>
        <dsp:cNvPr id="0" name=""/>
        <dsp:cNvSpPr/>
      </dsp:nvSpPr>
      <dsp:spPr>
        <a:xfrm>
          <a:off x="8322012" y="2202179"/>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00332" y="2245859"/>
        <a:ext cx="20381" cy="4080"/>
      </dsp:txXfrm>
    </dsp:sp>
    <dsp:sp modelId="{6C4B1E55-A43B-41DD-9DE6-DE1068E3EC74}">
      <dsp:nvSpPr>
        <dsp:cNvPr id="0" name=""/>
        <dsp:cNvSpPr/>
      </dsp:nvSpPr>
      <dsp:spPr>
        <a:xfrm>
          <a:off x="6551550" y="1716221"/>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Property is identified the Housing Counselor will begin Environmental Review. (signed contract)</a:t>
          </a:r>
        </a:p>
      </dsp:txBody>
      <dsp:txXfrm>
        <a:off x="6551550" y="1716221"/>
        <a:ext cx="1772261" cy="1063356"/>
      </dsp:txXfrm>
    </dsp:sp>
    <dsp:sp modelId="{EBDDA7EB-C7A9-4040-B32C-363F0770C9F5}">
      <dsp:nvSpPr>
        <dsp:cNvPr id="0" name=""/>
        <dsp:cNvSpPr/>
      </dsp:nvSpPr>
      <dsp:spPr>
        <a:xfrm>
          <a:off x="898036" y="2777777"/>
          <a:ext cx="8719527" cy="377020"/>
        </a:xfrm>
        <a:custGeom>
          <a:avLst/>
          <a:gdLst/>
          <a:ahLst/>
          <a:cxnLst/>
          <a:rect l="0" t="0" r="0" b="0"/>
          <a:pathLst>
            <a:path>
              <a:moveTo>
                <a:pt x="8719527" y="0"/>
              </a:moveTo>
              <a:lnTo>
                <a:pt x="8719527" y="205610"/>
              </a:lnTo>
              <a:lnTo>
                <a:pt x="0" y="205610"/>
              </a:lnTo>
              <a:lnTo>
                <a:pt x="0" y="3770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9573" y="2964247"/>
        <a:ext cx="436452" cy="4080"/>
      </dsp:txXfrm>
    </dsp:sp>
    <dsp:sp modelId="{EAA54AB2-4648-442F-B176-6BA5F6B37295}">
      <dsp:nvSpPr>
        <dsp:cNvPr id="0" name=""/>
        <dsp:cNvSpPr/>
      </dsp:nvSpPr>
      <dsp:spPr>
        <a:xfrm>
          <a:off x="8731432" y="1716221"/>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MHC Federal Grant will review loan details and complete program underwriting. (HOME Subsidy layering and  Reservation of funds.</a:t>
          </a:r>
        </a:p>
      </dsp:txBody>
      <dsp:txXfrm>
        <a:off x="8731432" y="1716221"/>
        <a:ext cx="1772261" cy="1063356"/>
      </dsp:txXfrm>
    </dsp:sp>
    <dsp:sp modelId="{D8675952-7630-495C-9C18-461C55510846}">
      <dsp:nvSpPr>
        <dsp:cNvPr id="0" name=""/>
        <dsp:cNvSpPr/>
      </dsp:nvSpPr>
      <dsp:spPr>
        <a:xfrm>
          <a:off x="1782367" y="3673156"/>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60686" y="3716836"/>
        <a:ext cx="20381" cy="4080"/>
      </dsp:txXfrm>
    </dsp:sp>
    <dsp:sp modelId="{73838372-61EE-42C2-BC29-D239D71365A5}">
      <dsp:nvSpPr>
        <dsp:cNvPr id="0" name=""/>
        <dsp:cNvSpPr/>
      </dsp:nvSpPr>
      <dsp:spPr>
        <a:xfrm>
          <a:off x="11905" y="3187198"/>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Single-Family Staff will begin underwriting.</a:t>
          </a:r>
        </a:p>
      </dsp:txBody>
      <dsp:txXfrm>
        <a:off x="11905" y="3187198"/>
        <a:ext cx="1772261" cy="1063356"/>
      </dsp:txXfrm>
    </dsp:sp>
    <dsp:sp modelId="{F7CBC2A2-750B-4AD7-AC53-BB09B6BA5EDE}">
      <dsp:nvSpPr>
        <dsp:cNvPr id="0" name=""/>
        <dsp:cNvSpPr/>
      </dsp:nvSpPr>
      <dsp:spPr>
        <a:xfrm>
          <a:off x="3962249" y="3673156"/>
          <a:ext cx="377020" cy="91440"/>
        </a:xfrm>
        <a:custGeom>
          <a:avLst/>
          <a:gdLst/>
          <a:ahLst/>
          <a:cxnLst/>
          <a:rect l="0" t="0" r="0" b="0"/>
          <a:pathLst>
            <a:path>
              <a:moveTo>
                <a:pt x="0" y="45720"/>
              </a:moveTo>
              <a:lnTo>
                <a:pt x="377020"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0568" y="3716836"/>
        <a:ext cx="20381" cy="4080"/>
      </dsp:txXfrm>
    </dsp:sp>
    <dsp:sp modelId="{1663A4A9-308F-4FAA-B7A0-48FD91385AD4}">
      <dsp:nvSpPr>
        <dsp:cNvPr id="0" name=""/>
        <dsp:cNvSpPr/>
      </dsp:nvSpPr>
      <dsp:spPr>
        <a:xfrm>
          <a:off x="2191787" y="3187198"/>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Loan Closing</a:t>
          </a:r>
        </a:p>
      </dsp:txBody>
      <dsp:txXfrm>
        <a:off x="2191787" y="3187198"/>
        <a:ext cx="1772261" cy="1063356"/>
      </dsp:txXfrm>
    </dsp:sp>
    <dsp:sp modelId="{735BCE70-8956-4886-A344-9BB6B93D617A}">
      <dsp:nvSpPr>
        <dsp:cNvPr id="0" name=""/>
        <dsp:cNvSpPr/>
      </dsp:nvSpPr>
      <dsp:spPr>
        <a:xfrm>
          <a:off x="4371669" y="3187198"/>
          <a:ext cx="1772261" cy="10633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42" tIns="91156" rIns="86842" bIns="91156" numCol="1" spcCol="1270" anchor="ctr" anchorCtr="0">
          <a:noAutofit/>
        </a:bodyPr>
        <a:lstStyle/>
        <a:p>
          <a:pPr marL="0" lvl="0" indent="0" algn="ctr" defTabSz="533400">
            <a:lnSpc>
              <a:spcPct val="90000"/>
            </a:lnSpc>
            <a:spcBef>
              <a:spcPct val="0"/>
            </a:spcBef>
            <a:spcAft>
              <a:spcPct val="35000"/>
            </a:spcAft>
            <a:buNone/>
          </a:pPr>
          <a:r>
            <a:rPr lang="en-US" sz="1200" kern="1200"/>
            <a:t>Post-Closing Documents</a:t>
          </a:r>
        </a:p>
      </dsp:txBody>
      <dsp:txXfrm>
        <a:off x="4371669" y="3187198"/>
        <a:ext cx="1772261" cy="1063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83F47-57A4-493B-9C26-63D7495A41C1}">
      <dsp:nvSpPr>
        <dsp:cNvPr id="0" name=""/>
        <dsp:cNvSpPr/>
      </dsp:nvSpPr>
      <dsp:spPr>
        <a:xfrm>
          <a:off x="0" y="2052"/>
          <a:ext cx="63800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8D918-E1BB-4820-BA50-7A2E4F0A84A1}">
      <dsp:nvSpPr>
        <dsp:cNvPr id="0" name=""/>
        <dsp:cNvSpPr/>
      </dsp:nvSpPr>
      <dsp:spPr>
        <a:xfrm>
          <a:off x="0" y="2052"/>
          <a:ext cx="6380018" cy="69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Are You Ready to Buy a Home?</a:t>
          </a:r>
        </a:p>
      </dsp:txBody>
      <dsp:txXfrm>
        <a:off x="0" y="2052"/>
        <a:ext cx="6380018" cy="699763"/>
      </dsp:txXfrm>
    </dsp:sp>
    <dsp:sp modelId="{9DA3535E-874B-4F07-90D6-F1E5DB2F85A2}">
      <dsp:nvSpPr>
        <dsp:cNvPr id="0" name=""/>
        <dsp:cNvSpPr/>
      </dsp:nvSpPr>
      <dsp:spPr>
        <a:xfrm>
          <a:off x="0" y="701815"/>
          <a:ext cx="63800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61467-C36B-4B05-8253-30043896CADD}">
      <dsp:nvSpPr>
        <dsp:cNvPr id="0" name=""/>
        <dsp:cNvSpPr/>
      </dsp:nvSpPr>
      <dsp:spPr>
        <a:xfrm>
          <a:off x="0" y="701815"/>
          <a:ext cx="6380018" cy="69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Managing Your Money.</a:t>
          </a:r>
        </a:p>
      </dsp:txBody>
      <dsp:txXfrm>
        <a:off x="0" y="701815"/>
        <a:ext cx="6380018" cy="699763"/>
      </dsp:txXfrm>
    </dsp:sp>
    <dsp:sp modelId="{C8E98B3E-B6DF-41EF-AE08-89F4EBEC7FB0}">
      <dsp:nvSpPr>
        <dsp:cNvPr id="0" name=""/>
        <dsp:cNvSpPr/>
      </dsp:nvSpPr>
      <dsp:spPr>
        <a:xfrm>
          <a:off x="0" y="1401578"/>
          <a:ext cx="63800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0ECB25-DF6C-47D8-943B-D8D8E939C5E6}">
      <dsp:nvSpPr>
        <dsp:cNvPr id="0" name=""/>
        <dsp:cNvSpPr/>
      </dsp:nvSpPr>
      <dsp:spPr>
        <a:xfrm>
          <a:off x="0" y="1401578"/>
          <a:ext cx="6380018" cy="69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Understanding Credit.</a:t>
          </a:r>
        </a:p>
      </dsp:txBody>
      <dsp:txXfrm>
        <a:off x="0" y="1401578"/>
        <a:ext cx="6380018" cy="699763"/>
      </dsp:txXfrm>
    </dsp:sp>
    <dsp:sp modelId="{E5BB32A0-0F3C-456C-B3C5-1498EA0E5E60}">
      <dsp:nvSpPr>
        <dsp:cNvPr id="0" name=""/>
        <dsp:cNvSpPr/>
      </dsp:nvSpPr>
      <dsp:spPr>
        <a:xfrm>
          <a:off x="0" y="2101341"/>
          <a:ext cx="63800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B4A6B-A963-46EC-8931-26701CE247C0}">
      <dsp:nvSpPr>
        <dsp:cNvPr id="0" name=""/>
        <dsp:cNvSpPr/>
      </dsp:nvSpPr>
      <dsp:spPr>
        <a:xfrm>
          <a:off x="0" y="2101341"/>
          <a:ext cx="6380018" cy="69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Getting A Mortgage Loan.</a:t>
          </a:r>
        </a:p>
      </dsp:txBody>
      <dsp:txXfrm>
        <a:off x="0" y="2101341"/>
        <a:ext cx="6380018" cy="699763"/>
      </dsp:txXfrm>
    </dsp:sp>
    <dsp:sp modelId="{F879D743-989A-4261-8CC2-A9BA520ACE6F}">
      <dsp:nvSpPr>
        <dsp:cNvPr id="0" name=""/>
        <dsp:cNvSpPr/>
      </dsp:nvSpPr>
      <dsp:spPr>
        <a:xfrm>
          <a:off x="0" y="2801105"/>
          <a:ext cx="63800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1A38C-8935-4632-A453-07BC12B56529}">
      <dsp:nvSpPr>
        <dsp:cNvPr id="0" name=""/>
        <dsp:cNvSpPr/>
      </dsp:nvSpPr>
      <dsp:spPr>
        <a:xfrm>
          <a:off x="0" y="2801105"/>
          <a:ext cx="6380018" cy="69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Shopping for A Home.</a:t>
          </a:r>
        </a:p>
      </dsp:txBody>
      <dsp:txXfrm>
        <a:off x="0" y="2801105"/>
        <a:ext cx="6380018" cy="699763"/>
      </dsp:txXfrm>
    </dsp:sp>
    <dsp:sp modelId="{680E8DB7-D940-456C-ADD0-8D180DCA9D53}">
      <dsp:nvSpPr>
        <dsp:cNvPr id="0" name=""/>
        <dsp:cNvSpPr/>
      </dsp:nvSpPr>
      <dsp:spPr>
        <a:xfrm>
          <a:off x="0" y="3500868"/>
          <a:ext cx="638001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0546A-2EF0-401D-9156-30838ABCD16D}">
      <dsp:nvSpPr>
        <dsp:cNvPr id="0" name=""/>
        <dsp:cNvSpPr/>
      </dsp:nvSpPr>
      <dsp:spPr>
        <a:xfrm>
          <a:off x="0" y="3500868"/>
          <a:ext cx="6380018" cy="69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Protecting Your Investment.</a:t>
          </a:r>
        </a:p>
      </dsp:txBody>
      <dsp:txXfrm>
        <a:off x="0" y="3500868"/>
        <a:ext cx="6380018" cy="6997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1C5F-DB84-4FC6-AE01-33FF86C24A72}">
      <dsp:nvSpPr>
        <dsp:cNvPr id="0" name=""/>
        <dsp:cNvSpPr/>
      </dsp:nvSpPr>
      <dsp:spPr>
        <a:xfrm>
          <a:off x="0" y="82043"/>
          <a:ext cx="10515600" cy="702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baseline="0"/>
            <a:t>Any prohibited features, for example</a:t>
          </a:r>
          <a:endParaRPr lang="en-US" sz="3000" kern="1200"/>
        </a:p>
      </dsp:txBody>
      <dsp:txXfrm>
        <a:off x="34269" y="116312"/>
        <a:ext cx="10447062" cy="633462"/>
      </dsp:txXfrm>
    </dsp:sp>
    <dsp:sp modelId="{8C1F65C3-E96B-4028-9456-8EB835F84E1C}">
      <dsp:nvSpPr>
        <dsp:cNvPr id="0" name=""/>
        <dsp:cNvSpPr/>
      </dsp:nvSpPr>
      <dsp:spPr>
        <a:xfrm>
          <a:off x="0" y="784043"/>
          <a:ext cx="10515600"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i="0" kern="1200" baseline="0"/>
            <a:t>Avoid Maximum loan term;</a:t>
          </a:r>
          <a:endParaRPr lang="en-US" sz="2300" kern="1200"/>
        </a:p>
        <a:p>
          <a:pPr marL="228600" lvl="1" indent="-228600" algn="l" defTabSz="1022350">
            <a:lnSpc>
              <a:spcPct val="90000"/>
            </a:lnSpc>
            <a:spcBef>
              <a:spcPct val="0"/>
            </a:spcBef>
            <a:spcAft>
              <a:spcPct val="20000"/>
            </a:spcAft>
            <a:buChar char="•"/>
          </a:pPr>
          <a:r>
            <a:rPr lang="en-US" sz="2300" b="0" i="0" kern="1200" baseline="0"/>
            <a:t>Avoid Adjustable-rate loans;</a:t>
          </a:r>
          <a:endParaRPr lang="en-US" sz="2300" kern="1200"/>
        </a:p>
        <a:p>
          <a:pPr marL="228600" lvl="1" indent="-228600" algn="l" defTabSz="1022350">
            <a:lnSpc>
              <a:spcPct val="90000"/>
            </a:lnSpc>
            <a:spcBef>
              <a:spcPct val="0"/>
            </a:spcBef>
            <a:spcAft>
              <a:spcPct val="20000"/>
            </a:spcAft>
            <a:buChar char="•"/>
          </a:pPr>
          <a:r>
            <a:rPr lang="en-US" sz="2300" b="0" i="0" kern="1200" baseline="0"/>
            <a:t>Loans with risky features (e.g., balloon payments, negative amortization, or interest-only periods)</a:t>
          </a:r>
          <a:endParaRPr lang="en-US" sz="2300" kern="1200"/>
        </a:p>
        <a:p>
          <a:pPr marL="228600" lvl="1" indent="-228600" algn="l" defTabSz="1022350">
            <a:lnSpc>
              <a:spcPct val="90000"/>
            </a:lnSpc>
            <a:spcBef>
              <a:spcPct val="0"/>
            </a:spcBef>
            <a:spcAft>
              <a:spcPct val="20000"/>
            </a:spcAft>
            <a:buChar char="•"/>
          </a:pPr>
          <a:r>
            <a:rPr lang="en-US" sz="2300" b="0" i="0" kern="1200" baseline="0"/>
            <a:t>Limitations on higher-priced loans (maximum interest rate);</a:t>
          </a:r>
          <a:endParaRPr lang="en-US" sz="2300" kern="1200"/>
        </a:p>
        <a:p>
          <a:pPr marL="228600" lvl="1" indent="-228600" algn="l" defTabSz="1022350">
            <a:lnSpc>
              <a:spcPct val="90000"/>
            </a:lnSpc>
            <a:spcBef>
              <a:spcPct val="0"/>
            </a:spcBef>
            <a:spcAft>
              <a:spcPct val="20000"/>
            </a:spcAft>
            <a:buChar char="•"/>
          </a:pPr>
          <a:r>
            <a:rPr lang="en-US" sz="2300" b="0" i="0" kern="1200" baseline="0"/>
            <a:t>Reasonable closing costs, including origination fees, points, and other lender charges;</a:t>
          </a:r>
          <a:endParaRPr lang="en-US" sz="2300" kern="1200"/>
        </a:p>
        <a:p>
          <a:pPr marL="228600" lvl="1" indent="-228600" algn="l" defTabSz="1022350">
            <a:lnSpc>
              <a:spcPct val="90000"/>
            </a:lnSpc>
            <a:spcBef>
              <a:spcPct val="0"/>
            </a:spcBef>
            <a:spcAft>
              <a:spcPct val="20000"/>
            </a:spcAft>
            <a:buChar char="•"/>
          </a:pPr>
          <a:r>
            <a:rPr lang="en-US" sz="2300" b="0" i="0" kern="1200" baseline="0"/>
            <a:t>Permissibility of prepayment penalties.</a:t>
          </a:r>
          <a:endParaRPr lang="en-US" sz="2300" kern="1200"/>
        </a:p>
      </dsp:txBody>
      <dsp:txXfrm>
        <a:off x="0" y="784043"/>
        <a:ext cx="10515600" cy="2856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591E4E1-B833-4FF2-B683-03CA7BC81731}" type="datetimeFigureOut">
              <a:rPr lang="en-US" smtClean="0"/>
              <a:t>4/21/2025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0CEBBD5-FCEF-4125-9845-B3C855A12355}" type="slidenum">
              <a:rPr lang="en-US" smtClean="0"/>
              <a:t>‹#›</a:t>
            </a:fld>
            <a:endParaRPr lang="en-US"/>
          </a:p>
        </p:txBody>
      </p:sp>
    </p:spTree>
    <p:extLst>
      <p:ext uri="{BB962C8B-B14F-4D97-AF65-F5344CB8AC3E}">
        <p14:creationId xmlns:p14="http://schemas.microsoft.com/office/powerpoint/2010/main" val="25283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0CEBBD5-FCEF-4125-9845-B3C855A12355}" type="slidenum">
              <a:rPr lang="en-US" smtClean="0"/>
              <a:t>11</a:t>
            </a:fld>
            <a:endParaRPr lang="en-US"/>
          </a:p>
        </p:txBody>
      </p:sp>
    </p:spTree>
    <p:extLst>
      <p:ext uri="{BB962C8B-B14F-4D97-AF65-F5344CB8AC3E}">
        <p14:creationId xmlns:p14="http://schemas.microsoft.com/office/powerpoint/2010/main" val="178074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50CEBBD5-FCEF-4125-9845-B3C855A12355}" type="slidenum">
              <a:rPr lang="en-US" smtClean="0"/>
              <a:t>15</a:t>
            </a:fld>
            <a:endParaRPr lang="en-US"/>
          </a:p>
        </p:txBody>
      </p:sp>
    </p:spTree>
    <p:extLst>
      <p:ext uri="{BB962C8B-B14F-4D97-AF65-F5344CB8AC3E}">
        <p14:creationId xmlns:p14="http://schemas.microsoft.com/office/powerpoint/2010/main" val="422110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D266-2B90-0891-4C1F-DCE344E99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3AAAD-6CCE-8399-F428-0678133A0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53D6F-C568-AC15-D805-9571D6705A86}"/>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BA5AD40A-DBD6-A0CC-CEE7-AA43D83DF5C7}"/>
              </a:ext>
            </a:extLst>
          </p:cNvPr>
          <p:cNvSpPr>
            <a:spLocks noGrp="1"/>
          </p:cNvSpPr>
          <p:nvPr>
            <p:ph type="sldNum" sz="quarter" idx="5"/>
          </p:nvPr>
        </p:nvSpPr>
        <p:spPr/>
        <p:txBody>
          <a:bodyPr/>
          <a:lstStyle/>
          <a:p>
            <a:fld id="{50CEBBD5-FCEF-4125-9845-B3C855A12355}" type="slidenum">
              <a:rPr lang="en-US" smtClean="0"/>
              <a:t>16</a:t>
            </a:fld>
            <a:endParaRPr lang="en-US"/>
          </a:p>
        </p:txBody>
      </p:sp>
    </p:spTree>
    <p:extLst>
      <p:ext uri="{BB962C8B-B14F-4D97-AF65-F5344CB8AC3E}">
        <p14:creationId xmlns:p14="http://schemas.microsoft.com/office/powerpoint/2010/main" val="1172990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50CEBBD5-FCEF-4125-9845-B3C855A12355}" type="slidenum">
              <a:rPr lang="en-US" smtClean="0"/>
              <a:t>31</a:t>
            </a:fld>
            <a:endParaRPr lang="en-US"/>
          </a:p>
        </p:txBody>
      </p:sp>
    </p:spTree>
    <p:extLst>
      <p:ext uri="{BB962C8B-B14F-4D97-AF65-F5344CB8AC3E}">
        <p14:creationId xmlns:p14="http://schemas.microsoft.com/office/powerpoint/2010/main" val="2387832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365E-9792-900B-47C7-05DA4A5FF9E7}"/>
              </a:ext>
            </a:extLst>
          </p:cNvPr>
          <p:cNvSpPr>
            <a:spLocks noGrp="1"/>
          </p:cNvSpPr>
          <p:nvPr>
            <p:ph type="ctrTitle"/>
          </p:nvPr>
        </p:nvSpPr>
        <p:spPr>
          <a:xfrm>
            <a:off x="1524000" y="139909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765C3FF-2454-098F-0767-61302F784BF2}"/>
              </a:ext>
            </a:extLst>
          </p:cNvPr>
          <p:cNvSpPr>
            <a:spLocks noGrp="1"/>
          </p:cNvSpPr>
          <p:nvPr>
            <p:ph type="subTitle" idx="1"/>
          </p:nvPr>
        </p:nvSpPr>
        <p:spPr>
          <a:xfrm>
            <a:off x="1524000" y="387876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382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2547-03DC-3462-1E33-532D7B67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7CF4A-EDC2-E694-5EDC-EB7251A2F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F18E2-1F66-04DF-EF3D-3C3755E042A1}"/>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5" name="Footer Placeholder 4">
            <a:extLst>
              <a:ext uri="{FF2B5EF4-FFF2-40B4-BE49-F238E27FC236}">
                <a16:creationId xmlns:a16="http://schemas.microsoft.com/office/drawing/2014/main" id="{EC992260-B9B1-2F5F-4BEE-590C5D8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2CAB6-34C5-9947-CEF7-914CD2A15435}"/>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775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3868D-80CD-D1A6-787F-36BF9876EA01}"/>
              </a:ext>
            </a:extLst>
          </p:cNvPr>
          <p:cNvSpPr>
            <a:spLocks noGrp="1"/>
          </p:cNvSpPr>
          <p:nvPr>
            <p:ph type="title" orient="vert"/>
          </p:nvPr>
        </p:nvSpPr>
        <p:spPr>
          <a:xfrm>
            <a:off x="8724900" y="1046745"/>
            <a:ext cx="2628900" cy="513021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9372E30-BB52-34E7-53C1-95C6DBB5BD05}"/>
              </a:ext>
            </a:extLst>
          </p:cNvPr>
          <p:cNvSpPr>
            <a:spLocks noGrp="1"/>
          </p:cNvSpPr>
          <p:nvPr>
            <p:ph type="body" orient="vert" idx="1"/>
          </p:nvPr>
        </p:nvSpPr>
        <p:spPr>
          <a:xfrm>
            <a:off x="838200" y="1046747"/>
            <a:ext cx="7734300" cy="5130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A26F-2DD1-AC58-7B49-BA7131284D33}"/>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5" name="Footer Placeholder 4">
            <a:extLst>
              <a:ext uri="{FF2B5EF4-FFF2-40B4-BE49-F238E27FC236}">
                <a16:creationId xmlns:a16="http://schemas.microsoft.com/office/drawing/2014/main" id="{1F8C7A4C-FBE9-BF92-EAA8-E50B2A559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F21E4-C346-65E0-BE0C-392835891001}"/>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88274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0935-C237-89E8-5A65-62F3BEDE3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E34AB-9CBB-F2BD-1369-E9DFF0263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1E677-9665-4D75-4BB9-09CC76C52E17}"/>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5" name="Footer Placeholder 4">
            <a:extLst>
              <a:ext uri="{FF2B5EF4-FFF2-40B4-BE49-F238E27FC236}">
                <a16:creationId xmlns:a16="http://schemas.microsoft.com/office/drawing/2014/main" id="{2CEA7404-8F08-9B8C-AC01-31F1D21B4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C09F9-39DF-74E3-2DFC-081E0092A959}"/>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6324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57D9-6E88-8CEB-0141-DBB4180C1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34C30-6B8A-F417-7D06-15529FC63E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4AE37-6853-6531-5C26-480D8F439E46}"/>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5" name="Footer Placeholder 4">
            <a:extLst>
              <a:ext uri="{FF2B5EF4-FFF2-40B4-BE49-F238E27FC236}">
                <a16:creationId xmlns:a16="http://schemas.microsoft.com/office/drawing/2014/main" id="{FCB54C2F-B321-BBAC-1059-1C2F6BC93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CB226-622A-DD7A-5AFD-737755887AC3}"/>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144411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BB5C-2E84-920F-2DC3-2728F3F85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35238-540F-AD5F-A17B-E2A6E8252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202FD-A702-BD92-256E-C1ACEFB2B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A7C59-A9DE-B11C-32E0-AD4580DE5379}"/>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6" name="Footer Placeholder 5">
            <a:extLst>
              <a:ext uri="{FF2B5EF4-FFF2-40B4-BE49-F238E27FC236}">
                <a16:creationId xmlns:a16="http://schemas.microsoft.com/office/drawing/2014/main" id="{174D70CB-DFB7-6A0A-A5C9-B342DEE9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C535E-E176-828D-51DA-5750963ADF4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41520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96F8-0E73-915B-1914-91AF7622DE28}"/>
              </a:ext>
            </a:extLst>
          </p:cNvPr>
          <p:cNvSpPr>
            <a:spLocks noGrp="1"/>
          </p:cNvSpPr>
          <p:nvPr>
            <p:ph type="title"/>
          </p:nvPr>
        </p:nvSpPr>
        <p:spPr>
          <a:xfrm>
            <a:off x="838200" y="965155"/>
            <a:ext cx="10515600" cy="1035676"/>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3C1DF684-DEC9-51E4-99DB-90952D4F7F0D}"/>
              </a:ext>
            </a:extLst>
          </p:cNvPr>
          <p:cNvSpPr>
            <a:spLocks noGrp="1"/>
          </p:cNvSpPr>
          <p:nvPr>
            <p:ph type="body" idx="1"/>
          </p:nvPr>
        </p:nvSpPr>
        <p:spPr>
          <a:xfrm>
            <a:off x="839788" y="21399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39791EC-E21A-BC33-2002-21695B42E1AD}"/>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CD48E6-250E-EBA7-3881-D129455A7249}"/>
              </a:ext>
            </a:extLst>
          </p:cNvPr>
          <p:cNvSpPr>
            <a:spLocks noGrp="1"/>
          </p:cNvSpPr>
          <p:nvPr>
            <p:ph type="body" sz="quarter" idx="3"/>
          </p:nvPr>
        </p:nvSpPr>
        <p:spPr>
          <a:xfrm>
            <a:off x="6172200" y="21399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AC707E-85B9-5AA5-2CF1-6B33D0D39925}"/>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D5E0B45-AA42-BB68-7210-F87B0D06D0A1}"/>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8" name="Footer Placeholder 7">
            <a:extLst>
              <a:ext uri="{FF2B5EF4-FFF2-40B4-BE49-F238E27FC236}">
                <a16:creationId xmlns:a16="http://schemas.microsoft.com/office/drawing/2014/main" id="{9502C0EC-1A2E-F29F-8E36-0B87D0503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8A7A8-A96E-EBE3-B1C9-CC6A2448618C}"/>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3811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49F5-4571-241F-E01D-F3A26AE4F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9965-E58F-AF5A-ECF8-3347C38D7B2B}"/>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4" name="Footer Placeholder 3">
            <a:extLst>
              <a:ext uri="{FF2B5EF4-FFF2-40B4-BE49-F238E27FC236}">
                <a16:creationId xmlns:a16="http://schemas.microsoft.com/office/drawing/2014/main" id="{A5A466F8-052B-F73C-0CD8-D3B25A9BB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7686D-9B7E-C311-FC91-B777FDED0EE6}"/>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6796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2F1BB-9157-49F2-CDE0-3574DD0B4E7D}"/>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3" name="Footer Placeholder 2">
            <a:extLst>
              <a:ext uri="{FF2B5EF4-FFF2-40B4-BE49-F238E27FC236}">
                <a16:creationId xmlns:a16="http://schemas.microsoft.com/office/drawing/2014/main" id="{6E07A132-E2EC-9727-8FED-67261E800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6D805-A704-9731-2CDE-5BAE9B97B60B}"/>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15775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C84A-102D-09DB-A7A1-AAD81B52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2CF46-4A66-C1A3-D944-08FC07130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A2035-9CE4-B40E-FF99-DB0BC769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73AA9-868F-1D6A-8453-C8737F6DBB49}"/>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6" name="Footer Placeholder 5">
            <a:extLst>
              <a:ext uri="{FF2B5EF4-FFF2-40B4-BE49-F238E27FC236}">
                <a16:creationId xmlns:a16="http://schemas.microsoft.com/office/drawing/2014/main" id="{B3F1BC27-8625-32C9-D1F4-C7C9899D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A8924-FE77-B766-B7FE-3BE5021ED77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93305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155-986F-252B-13CB-F2B96ABDCF28}"/>
              </a:ext>
            </a:extLst>
          </p:cNvPr>
          <p:cNvSpPr>
            <a:spLocks noGrp="1"/>
          </p:cNvSpPr>
          <p:nvPr>
            <p:ph type="title"/>
          </p:nvPr>
        </p:nvSpPr>
        <p:spPr>
          <a:xfrm>
            <a:off x="839788" y="987424"/>
            <a:ext cx="3932237" cy="127451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06E6B-0EDF-8275-55AB-7DEB7FC32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0089-E426-EE1F-15E3-ADA06C2B2DA3}"/>
              </a:ext>
            </a:extLst>
          </p:cNvPr>
          <p:cNvSpPr>
            <a:spLocks noGrp="1"/>
          </p:cNvSpPr>
          <p:nvPr>
            <p:ph type="body" sz="half" idx="2"/>
          </p:nvPr>
        </p:nvSpPr>
        <p:spPr>
          <a:xfrm>
            <a:off x="839788" y="2370220"/>
            <a:ext cx="3932237" cy="34987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BF8A2-5135-199A-63DE-D28C1B1188D6}"/>
              </a:ext>
            </a:extLst>
          </p:cNvPr>
          <p:cNvSpPr>
            <a:spLocks noGrp="1"/>
          </p:cNvSpPr>
          <p:nvPr>
            <p:ph type="dt" sz="half" idx="10"/>
          </p:nvPr>
        </p:nvSpPr>
        <p:spPr/>
        <p:txBody>
          <a:bodyPr/>
          <a:lstStyle/>
          <a:p>
            <a:fld id="{9DA9A821-B90E-4073-8A1D-41279B3E2EEC}" type="datetimeFigureOut">
              <a:rPr lang="en-US" smtClean="0"/>
              <a:t>4/21/2025</a:t>
            </a:fld>
            <a:endParaRPr lang="en-US"/>
          </a:p>
        </p:txBody>
      </p:sp>
      <p:sp>
        <p:nvSpPr>
          <p:cNvPr id="6" name="Footer Placeholder 5">
            <a:extLst>
              <a:ext uri="{FF2B5EF4-FFF2-40B4-BE49-F238E27FC236}">
                <a16:creationId xmlns:a16="http://schemas.microsoft.com/office/drawing/2014/main" id="{5BDDCD97-05C0-0D93-CC2F-A0400CA16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BD7A-D4F8-CCC1-668A-E87B6401A97A}"/>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6727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outdoor, old&#10;&#10;Description automatically generated">
            <a:extLst>
              <a:ext uri="{FF2B5EF4-FFF2-40B4-BE49-F238E27FC236}">
                <a16:creationId xmlns:a16="http://schemas.microsoft.com/office/drawing/2014/main" id="{EF370462-0ABC-D94E-D220-B8FEDBFAAFE9}"/>
              </a:ext>
            </a:extLst>
          </p:cNvPr>
          <p:cNvPicPr>
            <a:picLocks noChangeAspect="1"/>
          </p:cNvPicPr>
          <p:nvPr userDrawn="1"/>
        </p:nvPicPr>
        <p:blipFill>
          <a:blip r:embed="rId13">
            <a:alphaModFix amt="13000"/>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itle Placeholder 1">
            <a:extLst>
              <a:ext uri="{FF2B5EF4-FFF2-40B4-BE49-F238E27FC236}">
                <a16:creationId xmlns:a16="http://schemas.microsoft.com/office/drawing/2014/main" id="{07CB0ADA-C5D1-185A-1A62-46F5D6F1993A}"/>
              </a:ext>
            </a:extLst>
          </p:cNvPr>
          <p:cNvSpPr>
            <a:spLocks noGrp="1"/>
          </p:cNvSpPr>
          <p:nvPr>
            <p:ph type="title"/>
          </p:nvPr>
        </p:nvSpPr>
        <p:spPr>
          <a:xfrm>
            <a:off x="838200" y="96260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99ACC6-BAEE-8CEB-0530-BE2DE9132991}"/>
              </a:ext>
            </a:extLst>
          </p:cNvPr>
          <p:cNvSpPr>
            <a:spLocks noGrp="1"/>
          </p:cNvSpPr>
          <p:nvPr>
            <p:ph type="body" idx="1"/>
          </p:nvPr>
        </p:nvSpPr>
        <p:spPr>
          <a:xfrm>
            <a:off x="838200" y="2454442"/>
            <a:ext cx="10515600" cy="3722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8E268C-915E-2C22-A466-4D1301D0A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A821-B90E-4073-8A1D-41279B3E2EEC}" type="datetimeFigureOut">
              <a:rPr lang="en-US" smtClean="0"/>
              <a:t>4/21/2025</a:t>
            </a:fld>
            <a:endParaRPr lang="en-US"/>
          </a:p>
        </p:txBody>
      </p:sp>
      <p:sp>
        <p:nvSpPr>
          <p:cNvPr id="5" name="Footer Placeholder 4">
            <a:extLst>
              <a:ext uri="{FF2B5EF4-FFF2-40B4-BE49-F238E27FC236}">
                <a16:creationId xmlns:a16="http://schemas.microsoft.com/office/drawing/2014/main" id="{7FB5F412-E639-2005-20D7-0A5588E31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11" name="Picture 10" descr="A picture containing text, outdoor, old">
            <a:extLst>
              <a:ext uri="{FF2B5EF4-FFF2-40B4-BE49-F238E27FC236}">
                <a16:creationId xmlns:a16="http://schemas.microsoft.com/office/drawing/2014/main" id="{75716D56-3748-2531-23C7-48377D621221}"/>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rcRect/>
          <a:stretch/>
        </p:blipFill>
        <p:spPr>
          <a:xfrm>
            <a:off x="0" y="0"/>
            <a:ext cx="12192000" cy="962608"/>
          </a:xfrm>
          <a:prstGeom prst="rect">
            <a:avLst/>
          </a:prstGeom>
        </p:spPr>
      </p:pic>
      <p:sp>
        <p:nvSpPr>
          <p:cNvPr id="6" name="Slide Number Placeholder 5">
            <a:extLst>
              <a:ext uri="{FF2B5EF4-FFF2-40B4-BE49-F238E27FC236}">
                <a16:creationId xmlns:a16="http://schemas.microsoft.com/office/drawing/2014/main" id="{70D691D0-376F-F04F-72B7-A1761346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A5F21F-C508-468F-9931-6B4118C75A16}" type="slidenum">
              <a:rPr lang="en-US" smtClean="0"/>
              <a:t>‹#›</a:t>
            </a:fld>
            <a:endParaRPr lang="en-US"/>
          </a:p>
        </p:txBody>
      </p:sp>
      <p:pic>
        <p:nvPicPr>
          <p:cNvPr id="12" name="Graphic 11">
            <a:extLst>
              <a:ext uri="{FF2B5EF4-FFF2-40B4-BE49-F238E27FC236}">
                <a16:creationId xmlns:a16="http://schemas.microsoft.com/office/drawing/2014/main" id="{AA60013B-B476-3230-ED86-FE8FE5697DC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61682" y="253579"/>
            <a:ext cx="2588559" cy="494047"/>
          </a:xfrm>
          <a:prstGeom prst="rect">
            <a:avLst/>
          </a:prstGeom>
        </p:spPr>
      </p:pic>
      <p:pic>
        <p:nvPicPr>
          <p:cNvPr id="14" name="Graphic 13">
            <a:extLst>
              <a:ext uri="{FF2B5EF4-FFF2-40B4-BE49-F238E27FC236}">
                <a16:creationId xmlns:a16="http://schemas.microsoft.com/office/drawing/2014/main" id="{6F7D36D0-2B4F-F347-257C-E305A9A5CAA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038600" y="347121"/>
            <a:ext cx="7691718" cy="313237"/>
          </a:xfrm>
          <a:prstGeom prst="rect">
            <a:avLst/>
          </a:prstGeom>
        </p:spPr>
      </p:pic>
    </p:spTree>
    <p:extLst>
      <p:ext uri="{BB962C8B-B14F-4D97-AF65-F5344CB8AC3E}">
        <p14:creationId xmlns:p14="http://schemas.microsoft.com/office/powerpoint/2010/main" val="38670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Shirley.Thompson@mshc.com"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1"/><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rawpixel.com/search/decision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tina.jones@mshc.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mshome4all@mshc.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outdoor, old&#10;&#10;Description automatically generated">
            <a:extLst>
              <a:ext uri="{FF2B5EF4-FFF2-40B4-BE49-F238E27FC236}">
                <a16:creationId xmlns:a16="http://schemas.microsoft.com/office/drawing/2014/main" id="{55D3F037-F14E-D2CB-C9D4-F5AABB65C8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7699" y="1603208"/>
            <a:ext cx="5570621" cy="4474744"/>
          </a:xfrm>
          <a:prstGeom prst="rect">
            <a:avLst/>
          </a:prstGeom>
        </p:spPr>
      </p:pic>
      <p:pic>
        <p:nvPicPr>
          <p:cNvPr id="5" name="Graphic 4">
            <a:extLst>
              <a:ext uri="{FF2B5EF4-FFF2-40B4-BE49-F238E27FC236}">
                <a16:creationId xmlns:a16="http://schemas.microsoft.com/office/drawing/2014/main" id="{2FF68798-B49D-2B74-0F99-B836CB10196F}"/>
              </a:ext>
            </a:extLst>
          </p:cNvPr>
          <p:cNvPicPr>
            <a:picLocks noChangeAspect="1"/>
          </p:cNvPicPr>
          <p:nvPr/>
        </p:nvPicPr>
        <p:blipFill>
          <a:blip r:embed="rId4">
            <a:extLst>
              <a:ext uri="{96DAC541-7B7A-43D3-8B79-37D633B846F1}">
                <asvg:svgBlip xmlns:asvg="http://schemas.microsoft.com/office/drawing/2016/SVG/main" r:embed="rId5"/>
              </a:ext>
            </a:extLst>
          </a:blip>
          <a:srcRect b="25921"/>
          <a:stretch/>
        </p:blipFill>
        <p:spPr>
          <a:xfrm>
            <a:off x="6494546" y="2519541"/>
            <a:ext cx="5291667" cy="2642078"/>
          </a:xfrm>
          <a:prstGeom prst="rect">
            <a:avLst/>
          </a:prstGeom>
        </p:spPr>
      </p:pic>
    </p:spTree>
    <p:extLst>
      <p:ext uri="{BB962C8B-B14F-4D97-AF65-F5344CB8AC3E}">
        <p14:creationId xmlns:p14="http://schemas.microsoft.com/office/powerpoint/2010/main" val="32237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E1CEC-8164-50D6-ADE8-E302C9C08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D8CAF-6327-4C73-56E4-C571432ECDDB}"/>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sp>
        <p:nvSpPr>
          <p:cNvPr id="11" name="object 4">
            <a:extLst>
              <a:ext uri="{FF2B5EF4-FFF2-40B4-BE49-F238E27FC236}">
                <a16:creationId xmlns:a16="http://schemas.microsoft.com/office/drawing/2014/main" id="{CFB9650E-6009-691D-9FF5-77A9BDB56798}"/>
              </a:ext>
            </a:extLst>
          </p:cNvPr>
          <p:cNvSpPr/>
          <p:nvPr/>
        </p:nvSpPr>
        <p:spPr>
          <a:xfrm>
            <a:off x="11815445" y="962608"/>
            <a:ext cx="376555" cy="5331460"/>
          </a:xfrm>
          <a:custGeom>
            <a:avLst/>
            <a:gdLst/>
            <a:ahLst/>
            <a:cxnLst/>
            <a:rect l="l" t="t" r="r" b="b"/>
            <a:pathLst>
              <a:path w="376554" h="5331460">
                <a:moveTo>
                  <a:pt x="0" y="5330952"/>
                </a:moveTo>
                <a:lnTo>
                  <a:pt x="376440" y="5330952"/>
                </a:lnTo>
                <a:lnTo>
                  <a:pt x="376440" y="0"/>
                </a:lnTo>
                <a:lnTo>
                  <a:pt x="0" y="0"/>
                </a:lnTo>
                <a:lnTo>
                  <a:pt x="0" y="5330952"/>
                </a:lnTo>
                <a:close/>
              </a:path>
            </a:pathLst>
          </a:custGeom>
          <a:solidFill>
            <a:srgbClr val="C7C7C7">
              <a:alpha val="49804"/>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object 5">
            <a:extLst>
              <a:ext uri="{FF2B5EF4-FFF2-40B4-BE49-F238E27FC236}">
                <a16:creationId xmlns:a16="http://schemas.microsoft.com/office/drawing/2014/main" id="{2CF6E468-8005-2AD8-AE2B-30858BC990C0}"/>
              </a:ext>
            </a:extLst>
          </p:cNvPr>
          <p:cNvSpPr/>
          <p:nvPr/>
        </p:nvSpPr>
        <p:spPr>
          <a:xfrm>
            <a:off x="0" y="962608"/>
            <a:ext cx="2648711" cy="17373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object 6">
            <a:extLst>
              <a:ext uri="{FF2B5EF4-FFF2-40B4-BE49-F238E27FC236}">
                <a16:creationId xmlns:a16="http://schemas.microsoft.com/office/drawing/2014/main" id="{E6482637-1EC5-931C-DE72-77D96B3844EA}"/>
              </a:ext>
            </a:extLst>
          </p:cNvPr>
          <p:cNvSpPr txBox="1"/>
          <p:nvPr/>
        </p:nvSpPr>
        <p:spPr>
          <a:xfrm>
            <a:off x="3179618" y="1831287"/>
            <a:ext cx="8635827" cy="1641475"/>
          </a:xfrm>
          <a:prstGeom prst="rect">
            <a:avLst/>
          </a:prstGeom>
        </p:spPr>
        <p:txBody>
          <a:bodyPr vert="horz" wrap="square" lIns="0" tIns="0" rIns="0" bIns="0" rtlCol="0">
            <a:spAutoFit/>
          </a:bodyPr>
          <a:lstStyle/>
          <a:p>
            <a:pPr marL="1728470" marR="5080" lvl="0" indent="-1716405" algn="l" defTabSz="914400" rtl="0" eaLnBrk="1" fontAlgn="auto" latinLnBrk="0" hangingPunct="1">
              <a:lnSpc>
                <a:spcPts val="6370"/>
              </a:lnSpc>
              <a:spcBef>
                <a:spcPts val="0"/>
              </a:spcBef>
              <a:spcAft>
                <a:spcPts val="0"/>
              </a:spcAft>
              <a:buClrTx/>
              <a:buSzTx/>
              <a:buFontTx/>
              <a:buNone/>
              <a:tabLst/>
              <a:defRPr/>
            </a:pPr>
            <a:r>
              <a:rPr lang="en-US" sz="5900" b="1" spc="-85" dirty="0">
                <a:solidFill>
                  <a:schemeClr val="accent1">
                    <a:lumMod val="75000"/>
                  </a:schemeClr>
                </a:solidFill>
                <a:cs typeface="Calibri" panose="020F0502020204030204" pitchFamily="34" charset="0"/>
              </a:rPr>
              <a:t>Eligibility</a:t>
            </a:r>
          </a:p>
          <a:p>
            <a:pPr marL="1728470" marR="5080" lvl="0" indent="-1716405" algn="l" defTabSz="914400" rtl="0" eaLnBrk="1" fontAlgn="auto" latinLnBrk="0" hangingPunct="1">
              <a:lnSpc>
                <a:spcPts val="6370"/>
              </a:lnSpc>
              <a:spcBef>
                <a:spcPts val="0"/>
              </a:spcBef>
              <a:spcAft>
                <a:spcPts val="0"/>
              </a:spcAft>
              <a:buClrTx/>
              <a:buSzTx/>
              <a:buFontTx/>
              <a:buNone/>
              <a:tabLst/>
              <a:defRPr/>
            </a:pPr>
            <a:r>
              <a:rPr lang="en-US" sz="5900" b="1" spc="-85" dirty="0">
                <a:solidFill>
                  <a:schemeClr val="accent1">
                    <a:lumMod val="75000"/>
                  </a:schemeClr>
                </a:solidFill>
                <a:cs typeface="Calibri" panose="020F0502020204030204" pitchFamily="34" charset="0"/>
              </a:rPr>
              <a:t>Requirements</a:t>
            </a:r>
            <a:endParaRPr kumimoji="0" sz="5900" b="1" i="0" u="none" strike="noStrike" kern="1200" cap="none" spc="0" normalizeH="0" baseline="0" noProof="0" dirty="0">
              <a:ln>
                <a:noFill/>
              </a:ln>
              <a:solidFill>
                <a:schemeClr val="accent1">
                  <a:lumMod val="75000"/>
                </a:schemeClr>
              </a:solidFill>
              <a:effectLst/>
              <a:uLnTx/>
              <a:uFillTx/>
              <a:cs typeface="Calibri" panose="020F0502020204030204" pitchFamily="34" charset="0"/>
            </a:endParaRPr>
          </a:p>
        </p:txBody>
      </p:sp>
    </p:spTree>
    <p:extLst>
      <p:ext uri="{BB962C8B-B14F-4D97-AF65-F5344CB8AC3E}">
        <p14:creationId xmlns:p14="http://schemas.microsoft.com/office/powerpoint/2010/main" val="98119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8396-2E51-0A5E-18F0-CC5436306F11}"/>
              </a:ext>
            </a:extLst>
          </p:cNvPr>
          <p:cNvSpPr>
            <a:spLocks noGrp="1"/>
          </p:cNvSpPr>
          <p:nvPr>
            <p:ph type="title"/>
          </p:nvPr>
        </p:nvSpPr>
        <p:spPr>
          <a:xfrm>
            <a:off x="838199" y="962609"/>
            <a:ext cx="10945091" cy="1039374"/>
          </a:xfrm>
        </p:spPr>
        <p:txBody>
          <a:bodyPr>
            <a:normAutofit/>
          </a:bodyPr>
          <a:lstStyle/>
          <a:p>
            <a:r>
              <a:rPr lang="en-US" sz="3600" b="1" dirty="0">
                <a:solidFill>
                  <a:schemeClr val="accent1">
                    <a:lumMod val="75000"/>
                  </a:schemeClr>
                </a:solidFill>
                <a:latin typeface="+mn-lt"/>
              </a:rPr>
              <a:t>Purpose of the HOME4ALL Policy Requirements</a:t>
            </a:r>
          </a:p>
        </p:txBody>
      </p:sp>
      <p:sp>
        <p:nvSpPr>
          <p:cNvPr id="3" name="Content Placeholder 2">
            <a:extLst>
              <a:ext uri="{FF2B5EF4-FFF2-40B4-BE49-F238E27FC236}">
                <a16:creationId xmlns:a16="http://schemas.microsoft.com/office/drawing/2014/main" id="{764F089F-CC02-FF64-D1BF-98C154EE7CC4}"/>
              </a:ext>
            </a:extLst>
          </p:cNvPr>
          <p:cNvSpPr>
            <a:spLocks noGrp="1"/>
          </p:cNvSpPr>
          <p:nvPr>
            <p:ph idx="1"/>
          </p:nvPr>
        </p:nvSpPr>
        <p:spPr>
          <a:xfrm>
            <a:off x="838200" y="2092036"/>
            <a:ext cx="10515600" cy="4084926"/>
          </a:xfrm>
        </p:spPr>
        <p:txBody>
          <a:bodyPr>
            <a:normAutofit lnSpcReduction="10000"/>
          </a:bodyPr>
          <a:lstStyle/>
          <a:p>
            <a:r>
              <a:rPr lang="en-US" sz="2600" dirty="0"/>
              <a:t>Ensure compliance &amp; Achieve Program goals:</a:t>
            </a:r>
          </a:p>
          <a:p>
            <a:pPr marL="0" indent="0">
              <a:buNone/>
            </a:pPr>
            <a:r>
              <a:rPr lang="en-US" sz="2600" dirty="0"/>
              <a:t>	</a:t>
            </a:r>
          </a:p>
          <a:p>
            <a:pPr lvl="1"/>
            <a:r>
              <a:rPr lang="en-US" sz="2600" dirty="0"/>
              <a:t>Ensure that buyers can afford homeownership today.</a:t>
            </a:r>
          </a:p>
          <a:p>
            <a:pPr lvl="1"/>
            <a:r>
              <a:rPr lang="en-US" sz="2600" dirty="0"/>
              <a:t>Buyer is eligible for the program.</a:t>
            </a:r>
          </a:p>
          <a:p>
            <a:pPr lvl="1"/>
            <a:r>
              <a:rPr lang="en-US" sz="2600" dirty="0"/>
              <a:t>The purchase is </a:t>
            </a:r>
            <a:r>
              <a:rPr lang="en-US" sz="2600" i="1" dirty="0"/>
              <a:t>affordable</a:t>
            </a:r>
            <a:r>
              <a:rPr lang="en-US" sz="2600" dirty="0"/>
              <a:t> &amp; </a:t>
            </a:r>
            <a:r>
              <a:rPr lang="en-US" sz="2600" i="1" dirty="0"/>
              <a:t>sustainable</a:t>
            </a:r>
            <a:r>
              <a:rPr lang="en-US" sz="2600" dirty="0"/>
              <a:t>.</a:t>
            </a:r>
          </a:p>
          <a:p>
            <a:pPr lvl="1"/>
            <a:r>
              <a:rPr lang="en-US" sz="2600" dirty="0"/>
              <a:t>Ensure ownership is </a:t>
            </a:r>
            <a:r>
              <a:rPr lang="en-US" sz="2600" i="1" dirty="0"/>
              <a:t>sustainable</a:t>
            </a:r>
            <a:r>
              <a:rPr lang="en-US" sz="2600" dirty="0"/>
              <a:t> over time.</a:t>
            </a:r>
          </a:p>
          <a:p>
            <a:pPr lvl="1"/>
            <a:r>
              <a:rPr lang="en-US" sz="2600" dirty="0"/>
              <a:t>Provide appropriate assistance.</a:t>
            </a:r>
          </a:p>
          <a:p>
            <a:pPr lvl="1"/>
            <a:r>
              <a:rPr lang="en-US" sz="2600" dirty="0"/>
              <a:t>Avoid excessive costs &amp; foreclosure.</a:t>
            </a:r>
          </a:p>
          <a:p>
            <a:pPr lvl="1"/>
            <a:endParaRPr lang="en-US" sz="2600" dirty="0"/>
          </a:p>
          <a:p>
            <a:pPr marL="457200" lvl="1" indent="0">
              <a:buNone/>
            </a:pPr>
            <a:r>
              <a:rPr lang="en-US" sz="2600" i="1" dirty="0"/>
              <a:t>Affordable + Appropriate + Sustainable = Home4All</a:t>
            </a:r>
          </a:p>
          <a:p>
            <a:pPr marL="457200" lvl="1" indent="0">
              <a:buNone/>
            </a:pPr>
            <a:endParaRPr lang="en-US" dirty="0"/>
          </a:p>
        </p:txBody>
      </p:sp>
    </p:spTree>
    <p:extLst>
      <p:ext uri="{BB962C8B-B14F-4D97-AF65-F5344CB8AC3E}">
        <p14:creationId xmlns:p14="http://schemas.microsoft.com/office/powerpoint/2010/main" val="6239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80">
                                          <p:stCondLst>
                                            <p:cond delay="0"/>
                                          </p:stCondLst>
                                        </p:cTn>
                                        <p:tgtEl>
                                          <p:spTgt spid="3">
                                            <p:txEl>
                                              <p:pRg st="9" end="9"/>
                                            </p:txEl>
                                          </p:spTgt>
                                        </p:tgtEl>
                                      </p:cBhvr>
                                    </p:animEffect>
                                    <p:anim calcmode="lin" valueType="num">
                                      <p:cBhvr>
                                        <p:cTn id="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9" end="9"/>
                                            </p:txEl>
                                          </p:spTgt>
                                        </p:tgtEl>
                                      </p:cBhvr>
                                      <p:to x="100000" y="60000"/>
                                    </p:animScale>
                                    <p:animScale>
                                      <p:cBhvr>
                                        <p:cTn id="14" dur="166" decel="50000">
                                          <p:stCondLst>
                                            <p:cond delay="676"/>
                                          </p:stCondLst>
                                        </p:cTn>
                                        <p:tgtEl>
                                          <p:spTgt spid="3">
                                            <p:txEl>
                                              <p:pRg st="9" end="9"/>
                                            </p:txEl>
                                          </p:spTgt>
                                        </p:tgtEl>
                                      </p:cBhvr>
                                      <p:to x="100000" y="100000"/>
                                    </p:animScale>
                                    <p:animScale>
                                      <p:cBhvr>
                                        <p:cTn id="15" dur="26">
                                          <p:stCondLst>
                                            <p:cond delay="1312"/>
                                          </p:stCondLst>
                                        </p:cTn>
                                        <p:tgtEl>
                                          <p:spTgt spid="3">
                                            <p:txEl>
                                              <p:pRg st="9" end="9"/>
                                            </p:txEl>
                                          </p:spTgt>
                                        </p:tgtEl>
                                      </p:cBhvr>
                                      <p:to x="100000" y="80000"/>
                                    </p:animScale>
                                    <p:animScale>
                                      <p:cBhvr>
                                        <p:cTn id="16" dur="166" decel="50000">
                                          <p:stCondLst>
                                            <p:cond delay="1338"/>
                                          </p:stCondLst>
                                        </p:cTn>
                                        <p:tgtEl>
                                          <p:spTgt spid="3">
                                            <p:txEl>
                                              <p:pRg st="9" end="9"/>
                                            </p:txEl>
                                          </p:spTgt>
                                        </p:tgtEl>
                                      </p:cBhvr>
                                      <p:to x="100000" y="100000"/>
                                    </p:animScale>
                                    <p:animScale>
                                      <p:cBhvr>
                                        <p:cTn id="17" dur="26">
                                          <p:stCondLst>
                                            <p:cond delay="1642"/>
                                          </p:stCondLst>
                                        </p:cTn>
                                        <p:tgtEl>
                                          <p:spTgt spid="3">
                                            <p:txEl>
                                              <p:pRg st="9" end="9"/>
                                            </p:txEl>
                                          </p:spTgt>
                                        </p:tgtEl>
                                      </p:cBhvr>
                                      <p:to x="100000" y="90000"/>
                                    </p:animScale>
                                    <p:animScale>
                                      <p:cBhvr>
                                        <p:cTn id="18" dur="166" decel="50000">
                                          <p:stCondLst>
                                            <p:cond delay="1668"/>
                                          </p:stCondLst>
                                        </p:cTn>
                                        <p:tgtEl>
                                          <p:spTgt spid="3">
                                            <p:txEl>
                                              <p:pRg st="9" end="9"/>
                                            </p:txEl>
                                          </p:spTgt>
                                        </p:tgtEl>
                                      </p:cBhvr>
                                      <p:to x="100000" y="100000"/>
                                    </p:animScale>
                                    <p:animScale>
                                      <p:cBhvr>
                                        <p:cTn id="19" dur="26">
                                          <p:stCondLst>
                                            <p:cond delay="1808"/>
                                          </p:stCondLst>
                                        </p:cTn>
                                        <p:tgtEl>
                                          <p:spTgt spid="3">
                                            <p:txEl>
                                              <p:pRg st="9" end="9"/>
                                            </p:txEl>
                                          </p:spTgt>
                                        </p:tgtEl>
                                      </p:cBhvr>
                                      <p:to x="100000" y="95000"/>
                                    </p:animScale>
                                    <p:animScale>
                                      <p:cBhvr>
                                        <p:cTn id="20"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4949-92F7-5299-C54D-96003DF943CD}"/>
              </a:ext>
            </a:extLst>
          </p:cNvPr>
          <p:cNvSpPr>
            <a:spLocks noGrp="1"/>
          </p:cNvSpPr>
          <p:nvPr>
            <p:ph type="title"/>
          </p:nvPr>
        </p:nvSpPr>
        <p:spPr>
          <a:xfrm>
            <a:off x="838199" y="962608"/>
            <a:ext cx="10965873" cy="1325563"/>
          </a:xfrm>
        </p:spPr>
        <p:txBody>
          <a:bodyPr/>
          <a:lstStyle/>
          <a:p>
            <a:r>
              <a:rPr lang="en-US" b="1" dirty="0">
                <a:solidFill>
                  <a:schemeClr val="accent1">
                    <a:lumMod val="75000"/>
                  </a:schemeClr>
                </a:solidFill>
                <a:latin typeface="+mn-lt"/>
              </a:rPr>
              <a:t>The Four Ps of HOME4ALL Compliance</a:t>
            </a:r>
          </a:p>
        </p:txBody>
      </p:sp>
      <p:graphicFrame>
        <p:nvGraphicFramePr>
          <p:cNvPr id="4" name="Content Placeholder 2">
            <a:extLst>
              <a:ext uri="{FF2B5EF4-FFF2-40B4-BE49-F238E27FC236}">
                <a16:creationId xmlns:a16="http://schemas.microsoft.com/office/drawing/2014/main" id="{56F2033E-F7F4-5393-045A-86E35DCA5037}"/>
              </a:ext>
            </a:extLst>
          </p:cNvPr>
          <p:cNvGraphicFramePr>
            <a:graphicFrameLocks noGrp="1"/>
          </p:cNvGraphicFramePr>
          <p:nvPr>
            <p:ph idx="1"/>
            <p:extLst>
              <p:ext uri="{D42A27DB-BD31-4B8C-83A1-F6EECF244321}">
                <p14:modId xmlns:p14="http://schemas.microsoft.com/office/powerpoint/2010/main" val="804487571"/>
              </p:ext>
            </p:extLst>
          </p:nvPr>
        </p:nvGraphicFramePr>
        <p:xfrm>
          <a:off x="838199" y="2454275"/>
          <a:ext cx="11021291" cy="372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08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49F42-1B18-6298-CCD3-5A06E5D43432}"/>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37680067-8070-7735-9CB8-D05FCCEC0F35}"/>
              </a:ext>
            </a:extLst>
          </p:cNvPr>
          <p:cNvSpPr txBox="1"/>
          <p:nvPr/>
        </p:nvSpPr>
        <p:spPr>
          <a:xfrm>
            <a:off x="287786" y="2127510"/>
            <a:ext cx="2080260" cy="1000274"/>
          </a:xfrm>
          <a:prstGeom prst="rect">
            <a:avLst/>
          </a:prstGeom>
        </p:spPr>
        <p:txBody>
          <a:bodyPr vert="horz" wrap="square" lIns="0" tIns="0" rIns="0" bIns="0" rtlCol="0">
            <a:spAutoFit/>
          </a:bodyPr>
          <a:lstStyle/>
          <a:p>
            <a:pPr marL="12700" marR="5080">
              <a:lnSpc>
                <a:spcPts val="3890"/>
              </a:lnSpc>
            </a:pPr>
            <a:r>
              <a:rPr sz="3600" spc="-60" dirty="0">
                <a:solidFill>
                  <a:srgbClr val="FFFFFF"/>
                </a:solidFill>
                <a:latin typeface="Corbel"/>
                <a:cs typeface="Corbel"/>
              </a:rPr>
              <a:t>  Eligible  </a:t>
            </a:r>
            <a:r>
              <a:rPr sz="3600" spc="-65" dirty="0">
                <a:solidFill>
                  <a:srgbClr val="FFFFFF"/>
                </a:solidFill>
                <a:latin typeface="Corbel"/>
                <a:cs typeface="Corbel"/>
              </a:rPr>
              <a:t>Applicants</a:t>
            </a:r>
            <a:endParaRPr sz="3600" dirty="0">
              <a:latin typeface="Corbel"/>
              <a:cs typeface="Corbel"/>
            </a:endParaRPr>
          </a:p>
        </p:txBody>
      </p:sp>
      <p:sp>
        <p:nvSpPr>
          <p:cNvPr id="10" name="object 5">
            <a:extLst>
              <a:ext uri="{FF2B5EF4-FFF2-40B4-BE49-F238E27FC236}">
                <a16:creationId xmlns:a16="http://schemas.microsoft.com/office/drawing/2014/main" id="{14679163-DDEF-11B4-A70B-99DC7CEECE68}"/>
              </a:ext>
            </a:extLst>
          </p:cNvPr>
          <p:cNvSpPr/>
          <p:nvPr/>
        </p:nvSpPr>
        <p:spPr>
          <a:xfrm>
            <a:off x="0" y="865639"/>
            <a:ext cx="2919985" cy="1737359"/>
          </a:xfrm>
          <a:prstGeom prst="rect">
            <a:avLst/>
          </a:prstGeom>
          <a:blipFill>
            <a:blip r:embed="rId3" cstate="print"/>
            <a:stretch>
              <a:fillRect/>
            </a:stretch>
          </a:blipFill>
        </p:spPr>
        <p:txBody>
          <a:bodyPr wrap="square" lIns="0" tIns="0" rIns="0" bIns="0" rtlCol="0"/>
          <a:lstStyle/>
          <a:p>
            <a:endParaRPr/>
          </a:p>
        </p:txBody>
      </p:sp>
      <p:graphicFrame>
        <p:nvGraphicFramePr>
          <p:cNvPr id="15" name="object 4">
            <a:extLst>
              <a:ext uri="{FF2B5EF4-FFF2-40B4-BE49-F238E27FC236}">
                <a16:creationId xmlns:a16="http://schemas.microsoft.com/office/drawing/2014/main" id="{7665EA86-49F3-6620-34A7-D0042A8E3736}"/>
              </a:ext>
            </a:extLst>
          </p:cNvPr>
          <p:cNvGraphicFramePr/>
          <p:nvPr>
            <p:extLst>
              <p:ext uri="{D42A27DB-BD31-4B8C-83A1-F6EECF244321}">
                <p14:modId xmlns:p14="http://schemas.microsoft.com/office/powerpoint/2010/main" val="1134733242"/>
              </p:ext>
            </p:extLst>
          </p:nvPr>
        </p:nvGraphicFramePr>
        <p:xfrm>
          <a:off x="1830534" y="1734318"/>
          <a:ext cx="10073680" cy="4855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303EED1F-9663-5E08-DA0A-9DCAF85F84A2}"/>
              </a:ext>
            </a:extLst>
          </p:cNvPr>
          <p:cNvSpPr>
            <a:spLocks noGrp="1"/>
          </p:cNvSpPr>
          <p:nvPr>
            <p:ph type="title"/>
          </p:nvPr>
        </p:nvSpPr>
        <p:spPr>
          <a:xfrm>
            <a:off x="4317166" y="966604"/>
            <a:ext cx="5597577" cy="771711"/>
          </a:xfrm>
        </p:spPr>
        <p:txBody>
          <a:bodyPr/>
          <a:lstStyle/>
          <a:p>
            <a:r>
              <a:rPr lang="en-US" b="1" dirty="0">
                <a:solidFill>
                  <a:schemeClr val="accent1">
                    <a:lumMod val="75000"/>
                  </a:schemeClr>
                </a:solidFill>
                <a:latin typeface="+mn-lt"/>
              </a:rPr>
              <a:t>People</a:t>
            </a:r>
          </a:p>
        </p:txBody>
      </p:sp>
    </p:spTree>
    <p:extLst>
      <p:ext uri="{BB962C8B-B14F-4D97-AF65-F5344CB8AC3E}">
        <p14:creationId xmlns:p14="http://schemas.microsoft.com/office/powerpoint/2010/main" val="174051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2303-293B-0C24-5103-3AFEDBD2825A}"/>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B12AAD90-BAF2-B2D5-B380-9C50CA106006}"/>
              </a:ext>
            </a:extLst>
          </p:cNvPr>
          <p:cNvSpPr txBox="1"/>
          <p:nvPr/>
        </p:nvSpPr>
        <p:spPr>
          <a:xfrm>
            <a:off x="287786" y="2127510"/>
            <a:ext cx="2080260" cy="1000274"/>
          </a:xfrm>
          <a:prstGeom prst="rect">
            <a:avLst/>
          </a:prstGeom>
        </p:spPr>
        <p:txBody>
          <a:bodyPr vert="horz" wrap="square" lIns="0" tIns="0" rIns="0" bIns="0" rtlCol="0">
            <a:spAutoFit/>
          </a:bodyPr>
          <a:lstStyle/>
          <a:p>
            <a:pPr marL="12700" marR="5080">
              <a:lnSpc>
                <a:spcPts val="3890"/>
              </a:lnSpc>
            </a:pPr>
            <a:r>
              <a:rPr sz="3600" spc="-60" dirty="0">
                <a:solidFill>
                  <a:srgbClr val="FFFFFF"/>
                </a:solidFill>
                <a:latin typeface="Corbel"/>
                <a:cs typeface="Corbel"/>
              </a:rPr>
              <a:t>  Eligible  </a:t>
            </a:r>
            <a:r>
              <a:rPr sz="3600" spc="-65" dirty="0">
                <a:solidFill>
                  <a:srgbClr val="FFFFFF"/>
                </a:solidFill>
                <a:latin typeface="Corbel"/>
                <a:cs typeface="Corbel"/>
              </a:rPr>
              <a:t>Applicants</a:t>
            </a:r>
            <a:endParaRPr sz="3600" dirty="0">
              <a:latin typeface="Corbel"/>
              <a:cs typeface="Corbel"/>
            </a:endParaRPr>
          </a:p>
        </p:txBody>
      </p:sp>
      <p:graphicFrame>
        <p:nvGraphicFramePr>
          <p:cNvPr id="15" name="object 4">
            <a:extLst>
              <a:ext uri="{FF2B5EF4-FFF2-40B4-BE49-F238E27FC236}">
                <a16:creationId xmlns:a16="http://schemas.microsoft.com/office/drawing/2014/main" id="{2F05579F-56C1-E8F4-F551-C2B150BDB808}"/>
              </a:ext>
            </a:extLst>
          </p:cNvPr>
          <p:cNvGraphicFramePr/>
          <p:nvPr>
            <p:extLst>
              <p:ext uri="{D42A27DB-BD31-4B8C-83A1-F6EECF244321}">
                <p14:modId xmlns:p14="http://schemas.microsoft.com/office/powerpoint/2010/main" val="2240661958"/>
              </p:ext>
            </p:extLst>
          </p:nvPr>
        </p:nvGraphicFramePr>
        <p:xfrm>
          <a:off x="407963" y="1738315"/>
          <a:ext cx="11380763" cy="4929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CD475DA-9C48-861C-5390-5A3D387DCE50}"/>
              </a:ext>
            </a:extLst>
          </p:cNvPr>
          <p:cNvSpPr>
            <a:spLocks noGrp="1"/>
          </p:cNvSpPr>
          <p:nvPr>
            <p:ph type="title"/>
          </p:nvPr>
        </p:nvSpPr>
        <p:spPr>
          <a:xfrm>
            <a:off x="4317166" y="966604"/>
            <a:ext cx="5597577" cy="771711"/>
          </a:xfrm>
        </p:spPr>
        <p:txBody>
          <a:bodyPr/>
          <a:lstStyle/>
          <a:p>
            <a:r>
              <a:rPr lang="en-US" b="1" dirty="0">
                <a:solidFill>
                  <a:schemeClr val="accent1">
                    <a:lumMod val="75000"/>
                  </a:schemeClr>
                </a:solidFill>
                <a:latin typeface="+mn-lt"/>
              </a:rPr>
              <a:t>Price</a:t>
            </a:r>
          </a:p>
        </p:txBody>
      </p:sp>
    </p:spTree>
    <p:extLst>
      <p:ext uri="{BB962C8B-B14F-4D97-AF65-F5344CB8AC3E}">
        <p14:creationId xmlns:p14="http://schemas.microsoft.com/office/powerpoint/2010/main" val="228408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A30C-BC69-26B7-A2E8-41942A84E7E9}"/>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6D771E19-1E84-4748-9CE5-E8A5644B64BF}"/>
              </a:ext>
            </a:extLst>
          </p:cNvPr>
          <p:cNvSpPr txBox="1"/>
          <p:nvPr/>
        </p:nvSpPr>
        <p:spPr>
          <a:xfrm>
            <a:off x="287786" y="2127510"/>
            <a:ext cx="2080260" cy="1000274"/>
          </a:xfrm>
          <a:prstGeom prst="rect">
            <a:avLst/>
          </a:prstGeom>
        </p:spPr>
        <p:txBody>
          <a:bodyPr vert="horz" wrap="square" lIns="0" tIns="0" rIns="0" bIns="0" rtlCol="0">
            <a:spAutoFit/>
          </a:bodyPr>
          <a:lstStyle/>
          <a:p>
            <a:pPr marL="12700" marR="5080">
              <a:lnSpc>
                <a:spcPts val="3890"/>
              </a:lnSpc>
            </a:pPr>
            <a:r>
              <a:rPr sz="3600" spc="-60" dirty="0">
                <a:solidFill>
                  <a:srgbClr val="FFFFFF"/>
                </a:solidFill>
                <a:latin typeface="Corbel"/>
                <a:cs typeface="Corbel"/>
              </a:rPr>
              <a:t>  Eligible  </a:t>
            </a:r>
            <a:r>
              <a:rPr sz="3600" spc="-65" dirty="0">
                <a:solidFill>
                  <a:srgbClr val="FFFFFF"/>
                </a:solidFill>
                <a:latin typeface="Corbel"/>
                <a:cs typeface="Corbel"/>
              </a:rPr>
              <a:t>Applicants</a:t>
            </a:r>
            <a:endParaRPr sz="3600" dirty="0">
              <a:latin typeface="Corbel"/>
              <a:cs typeface="Corbel"/>
            </a:endParaRPr>
          </a:p>
        </p:txBody>
      </p:sp>
      <p:sp>
        <p:nvSpPr>
          <p:cNvPr id="10" name="object 5">
            <a:extLst>
              <a:ext uri="{FF2B5EF4-FFF2-40B4-BE49-F238E27FC236}">
                <a16:creationId xmlns:a16="http://schemas.microsoft.com/office/drawing/2014/main" id="{78E26F25-F946-CED8-AF78-A2BAB7928F22}"/>
              </a:ext>
            </a:extLst>
          </p:cNvPr>
          <p:cNvSpPr/>
          <p:nvPr/>
        </p:nvSpPr>
        <p:spPr>
          <a:xfrm>
            <a:off x="-132077" y="865639"/>
            <a:ext cx="2919985" cy="1737359"/>
          </a:xfrm>
          <a:prstGeom prst="rect">
            <a:avLst/>
          </a:prstGeom>
          <a:blipFill>
            <a:blip r:embed="rId3" cstate="print"/>
            <a:stretch>
              <a:fillRect/>
            </a:stretch>
          </a:blipFill>
        </p:spPr>
        <p:txBody>
          <a:bodyPr wrap="square" lIns="0" tIns="0" rIns="0" bIns="0" rtlCol="0"/>
          <a:lstStyle/>
          <a:p>
            <a:endParaRPr/>
          </a:p>
        </p:txBody>
      </p:sp>
      <p:graphicFrame>
        <p:nvGraphicFramePr>
          <p:cNvPr id="15" name="object 4">
            <a:extLst>
              <a:ext uri="{FF2B5EF4-FFF2-40B4-BE49-F238E27FC236}">
                <a16:creationId xmlns:a16="http://schemas.microsoft.com/office/drawing/2014/main" id="{BF70954A-C56C-0899-ECD7-124B0C50B9C3}"/>
              </a:ext>
            </a:extLst>
          </p:cNvPr>
          <p:cNvGraphicFramePr/>
          <p:nvPr>
            <p:extLst>
              <p:ext uri="{D42A27DB-BD31-4B8C-83A1-F6EECF244321}">
                <p14:modId xmlns:p14="http://schemas.microsoft.com/office/powerpoint/2010/main" val="3420400772"/>
              </p:ext>
            </p:extLst>
          </p:nvPr>
        </p:nvGraphicFramePr>
        <p:xfrm>
          <a:off x="1936848" y="1734318"/>
          <a:ext cx="10255152" cy="4855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B8C7B4C1-CB01-B402-3ABB-5178512E451F}"/>
              </a:ext>
            </a:extLst>
          </p:cNvPr>
          <p:cNvSpPr>
            <a:spLocks noGrp="1"/>
          </p:cNvSpPr>
          <p:nvPr>
            <p:ph type="title"/>
          </p:nvPr>
        </p:nvSpPr>
        <p:spPr>
          <a:xfrm>
            <a:off x="4317166" y="966604"/>
            <a:ext cx="5597577" cy="771711"/>
          </a:xfrm>
        </p:spPr>
        <p:txBody>
          <a:bodyPr/>
          <a:lstStyle/>
          <a:p>
            <a:r>
              <a:rPr lang="en-US" b="1" dirty="0">
                <a:solidFill>
                  <a:schemeClr val="accent1">
                    <a:lumMod val="75000"/>
                  </a:schemeClr>
                </a:solidFill>
                <a:latin typeface="+mn-lt"/>
              </a:rPr>
              <a:t>Property</a:t>
            </a:r>
          </a:p>
        </p:txBody>
      </p:sp>
    </p:spTree>
    <p:extLst>
      <p:ext uri="{BB962C8B-B14F-4D97-AF65-F5344CB8AC3E}">
        <p14:creationId xmlns:p14="http://schemas.microsoft.com/office/powerpoint/2010/main" val="29760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CC92-F5EF-C4AE-60F6-D679D0B73761}"/>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E96FA2F2-47A7-1EF5-1271-2FDBCD0E1B49}"/>
              </a:ext>
            </a:extLst>
          </p:cNvPr>
          <p:cNvSpPr txBox="1"/>
          <p:nvPr/>
        </p:nvSpPr>
        <p:spPr>
          <a:xfrm>
            <a:off x="287786" y="2127510"/>
            <a:ext cx="2080260" cy="1000274"/>
          </a:xfrm>
          <a:prstGeom prst="rect">
            <a:avLst/>
          </a:prstGeom>
        </p:spPr>
        <p:txBody>
          <a:bodyPr vert="horz" wrap="square" lIns="0" tIns="0" rIns="0" bIns="0" rtlCol="0">
            <a:spAutoFit/>
          </a:bodyPr>
          <a:lstStyle/>
          <a:p>
            <a:pPr marL="12700" marR="5080">
              <a:lnSpc>
                <a:spcPts val="3890"/>
              </a:lnSpc>
            </a:pPr>
            <a:r>
              <a:rPr sz="3600" spc="-60" dirty="0">
                <a:solidFill>
                  <a:srgbClr val="FFFFFF"/>
                </a:solidFill>
                <a:latin typeface="Corbel"/>
                <a:cs typeface="Corbel"/>
              </a:rPr>
              <a:t>  Eligible  </a:t>
            </a:r>
            <a:r>
              <a:rPr sz="3600" spc="-65" dirty="0">
                <a:solidFill>
                  <a:srgbClr val="FFFFFF"/>
                </a:solidFill>
                <a:latin typeface="Corbel"/>
                <a:cs typeface="Corbel"/>
              </a:rPr>
              <a:t>Applicants</a:t>
            </a:r>
            <a:endParaRPr sz="3600" dirty="0">
              <a:latin typeface="Corbel"/>
              <a:cs typeface="Corbel"/>
            </a:endParaRPr>
          </a:p>
        </p:txBody>
      </p:sp>
      <p:grpSp>
        <p:nvGrpSpPr>
          <p:cNvPr id="2" name="Group 1">
            <a:extLst>
              <a:ext uri="{FF2B5EF4-FFF2-40B4-BE49-F238E27FC236}">
                <a16:creationId xmlns:a16="http://schemas.microsoft.com/office/drawing/2014/main" id="{8C6AE9F7-B14D-76D8-27AD-DD95A1596026}"/>
              </a:ext>
            </a:extLst>
          </p:cNvPr>
          <p:cNvGrpSpPr/>
          <p:nvPr/>
        </p:nvGrpSpPr>
        <p:grpSpPr>
          <a:xfrm>
            <a:off x="297711" y="2467627"/>
            <a:ext cx="11596576" cy="4208745"/>
            <a:chOff x="297711" y="4030530"/>
            <a:chExt cx="11596576" cy="799763"/>
          </a:xfrm>
        </p:grpSpPr>
        <p:sp>
          <p:nvSpPr>
            <p:cNvPr id="4" name="Freeform: Shape 3">
              <a:extLst>
                <a:ext uri="{FF2B5EF4-FFF2-40B4-BE49-F238E27FC236}">
                  <a16:creationId xmlns:a16="http://schemas.microsoft.com/office/drawing/2014/main" id="{C07B5396-4DC1-2B84-8A4D-8266FC799F67}"/>
                </a:ext>
              </a:extLst>
            </p:cNvPr>
            <p:cNvSpPr/>
            <p:nvPr/>
          </p:nvSpPr>
          <p:spPr>
            <a:xfrm>
              <a:off x="297711" y="4030530"/>
              <a:ext cx="1599527" cy="799763"/>
            </a:xfrm>
            <a:custGeom>
              <a:avLst/>
              <a:gdLst>
                <a:gd name="connsiteX0" fmla="*/ 0 w 1599527"/>
                <a:gd name="connsiteY0" fmla="*/ 79976 h 799763"/>
                <a:gd name="connsiteX1" fmla="*/ 79976 w 1599527"/>
                <a:gd name="connsiteY1" fmla="*/ 0 h 799763"/>
                <a:gd name="connsiteX2" fmla="*/ 1519551 w 1599527"/>
                <a:gd name="connsiteY2" fmla="*/ 0 h 799763"/>
                <a:gd name="connsiteX3" fmla="*/ 1599527 w 1599527"/>
                <a:gd name="connsiteY3" fmla="*/ 79976 h 799763"/>
                <a:gd name="connsiteX4" fmla="*/ 1599527 w 1599527"/>
                <a:gd name="connsiteY4" fmla="*/ 719787 h 799763"/>
                <a:gd name="connsiteX5" fmla="*/ 1519551 w 1599527"/>
                <a:gd name="connsiteY5" fmla="*/ 799763 h 799763"/>
                <a:gd name="connsiteX6" fmla="*/ 79976 w 1599527"/>
                <a:gd name="connsiteY6" fmla="*/ 799763 h 799763"/>
                <a:gd name="connsiteX7" fmla="*/ 0 w 1599527"/>
                <a:gd name="connsiteY7" fmla="*/ 719787 h 799763"/>
                <a:gd name="connsiteX8" fmla="*/ 0 w 1599527"/>
                <a:gd name="connsiteY8" fmla="*/ 79976 h 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27" h="799763">
                  <a:moveTo>
                    <a:pt x="0" y="79976"/>
                  </a:moveTo>
                  <a:cubicBezTo>
                    <a:pt x="0" y="35806"/>
                    <a:pt x="35806" y="0"/>
                    <a:pt x="79976" y="0"/>
                  </a:cubicBezTo>
                  <a:lnTo>
                    <a:pt x="1519551" y="0"/>
                  </a:lnTo>
                  <a:cubicBezTo>
                    <a:pt x="1563721" y="0"/>
                    <a:pt x="1599527" y="35806"/>
                    <a:pt x="1599527" y="79976"/>
                  </a:cubicBezTo>
                  <a:lnTo>
                    <a:pt x="1599527" y="719787"/>
                  </a:lnTo>
                  <a:cubicBezTo>
                    <a:pt x="1599527" y="763957"/>
                    <a:pt x="1563721" y="799763"/>
                    <a:pt x="1519551" y="799763"/>
                  </a:cubicBezTo>
                  <a:lnTo>
                    <a:pt x="79976" y="799763"/>
                  </a:lnTo>
                  <a:cubicBezTo>
                    <a:pt x="35806" y="799763"/>
                    <a:pt x="0" y="763957"/>
                    <a:pt x="0" y="719787"/>
                  </a:cubicBezTo>
                  <a:lnTo>
                    <a:pt x="0" y="799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79" tIns="37394" rIns="44379" bIns="37394" numCol="1" spcCol="1270" anchor="ctr" anchorCtr="0">
              <a:noAutofit/>
            </a:bodyPr>
            <a:lstStyle/>
            <a:p>
              <a:pPr marL="0" lvl="0" indent="0" algn="ctr" defTabSz="488950">
                <a:lnSpc>
                  <a:spcPct val="90000"/>
                </a:lnSpc>
                <a:spcBef>
                  <a:spcPct val="0"/>
                </a:spcBef>
                <a:spcAft>
                  <a:spcPct val="35000"/>
                </a:spcAft>
                <a:buNone/>
              </a:pPr>
              <a:r>
                <a:rPr lang="en-US" sz="1100" kern="1200" dirty="0"/>
                <a:t>Recapture or Resale</a:t>
              </a:r>
            </a:p>
          </p:txBody>
        </p:sp>
        <p:sp>
          <p:nvSpPr>
            <p:cNvPr id="5" name="Freeform: Shape 4">
              <a:extLst>
                <a:ext uri="{FF2B5EF4-FFF2-40B4-BE49-F238E27FC236}">
                  <a16:creationId xmlns:a16="http://schemas.microsoft.com/office/drawing/2014/main" id="{A24CDB4E-776C-D98C-63DB-8D6588337346}"/>
                </a:ext>
              </a:extLst>
            </p:cNvPr>
            <p:cNvSpPr/>
            <p:nvPr/>
          </p:nvSpPr>
          <p:spPr>
            <a:xfrm>
              <a:off x="2297121" y="4030530"/>
              <a:ext cx="1599527" cy="799763"/>
            </a:xfrm>
            <a:custGeom>
              <a:avLst/>
              <a:gdLst>
                <a:gd name="connsiteX0" fmla="*/ 0 w 1599527"/>
                <a:gd name="connsiteY0" fmla="*/ 79976 h 799763"/>
                <a:gd name="connsiteX1" fmla="*/ 79976 w 1599527"/>
                <a:gd name="connsiteY1" fmla="*/ 0 h 799763"/>
                <a:gd name="connsiteX2" fmla="*/ 1519551 w 1599527"/>
                <a:gd name="connsiteY2" fmla="*/ 0 h 799763"/>
                <a:gd name="connsiteX3" fmla="*/ 1599527 w 1599527"/>
                <a:gd name="connsiteY3" fmla="*/ 79976 h 799763"/>
                <a:gd name="connsiteX4" fmla="*/ 1599527 w 1599527"/>
                <a:gd name="connsiteY4" fmla="*/ 719787 h 799763"/>
                <a:gd name="connsiteX5" fmla="*/ 1519551 w 1599527"/>
                <a:gd name="connsiteY5" fmla="*/ 799763 h 799763"/>
                <a:gd name="connsiteX6" fmla="*/ 79976 w 1599527"/>
                <a:gd name="connsiteY6" fmla="*/ 799763 h 799763"/>
                <a:gd name="connsiteX7" fmla="*/ 0 w 1599527"/>
                <a:gd name="connsiteY7" fmla="*/ 719787 h 799763"/>
                <a:gd name="connsiteX8" fmla="*/ 0 w 1599527"/>
                <a:gd name="connsiteY8" fmla="*/ 79976 h 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27" h="799763">
                  <a:moveTo>
                    <a:pt x="0" y="79976"/>
                  </a:moveTo>
                  <a:cubicBezTo>
                    <a:pt x="0" y="35806"/>
                    <a:pt x="35806" y="0"/>
                    <a:pt x="79976" y="0"/>
                  </a:cubicBezTo>
                  <a:lnTo>
                    <a:pt x="1519551" y="0"/>
                  </a:lnTo>
                  <a:cubicBezTo>
                    <a:pt x="1563721" y="0"/>
                    <a:pt x="1599527" y="35806"/>
                    <a:pt x="1599527" y="79976"/>
                  </a:cubicBezTo>
                  <a:lnTo>
                    <a:pt x="1599527" y="719787"/>
                  </a:lnTo>
                  <a:cubicBezTo>
                    <a:pt x="1599527" y="763957"/>
                    <a:pt x="1563721" y="799763"/>
                    <a:pt x="1519551" y="799763"/>
                  </a:cubicBezTo>
                  <a:lnTo>
                    <a:pt x="79976" y="799763"/>
                  </a:lnTo>
                  <a:cubicBezTo>
                    <a:pt x="35806" y="799763"/>
                    <a:pt x="0" y="763957"/>
                    <a:pt x="0" y="719787"/>
                  </a:cubicBezTo>
                  <a:lnTo>
                    <a:pt x="0" y="799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79" tIns="37394" rIns="44379" bIns="37394" numCol="1" spcCol="1270" anchor="ctr" anchorCtr="0">
              <a:noAutofit/>
            </a:bodyPr>
            <a:lstStyle/>
            <a:p>
              <a:pPr marL="0" lvl="0" indent="0" algn="ctr" defTabSz="488950">
                <a:lnSpc>
                  <a:spcPct val="90000"/>
                </a:lnSpc>
                <a:spcBef>
                  <a:spcPct val="0"/>
                </a:spcBef>
                <a:spcAft>
                  <a:spcPct val="35000"/>
                </a:spcAft>
                <a:buNone/>
              </a:pPr>
              <a:r>
                <a:rPr lang="en-US" sz="1100" kern="1200" dirty="0"/>
                <a:t>Home4all is a recapture provision which enable MHC to collect the subsidy received by the borrower.</a:t>
              </a:r>
            </a:p>
          </p:txBody>
        </p:sp>
        <p:sp>
          <p:nvSpPr>
            <p:cNvPr id="7" name="Freeform: Shape 6">
              <a:extLst>
                <a:ext uri="{FF2B5EF4-FFF2-40B4-BE49-F238E27FC236}">
                  <a16:creationId xmlns:a16="http://schemas.microsoft.com/office/drawing/2014/main" id="{9DC7C8CC-5B31-AC7E-5834-17924EE1A60C}"/>
                </a:ext>
              </a:extLst>
            </p:cNvPr>
            <p:cNvSpPr/>
            <p:nvPr/>
          </p:nvSpPr>
          <p:spPr>
            <a:xfrm>
              <a:off x="4296531" y="4030530"/>
              <a:ext cx="1599527" cy="799763"/>
            </a:xfrm>
            <a:custGeom>
              <a:avLst/>
              <a:gdLst>
                <a:gd name="connsiteX0" fmla="*/ 0 w 1599527"/>
                <a:gd name="connsiteY0" fmla="*/ 79976 h 799763"/>
                <a:gd name="connsiteX1" fmla="*/ 79976 w 1599527"/>
                <a:gd name="connsiteY1" fmla="*/ 0 h 799763"/>
                <a:gd name="connsiteX2" fmla="*/ 1519551 w 1599527"/>
                <a:gd name="connsiteY2" fmla="*/ 0 h 799763"/>
                <a:gd name="connsiteX3" fmla="*/ 1599527 w 1599527"/>
                <a:gd name="connsiteY3" fmla="*/ 79976 h 799763"/>
                <a:gd name="connsiteX4" fmla="*/ 1599527 w 1599527"/>
                <a:gd name="connsiteY4" fmla="*/ 719787 h 799763"/>
                <a:gd name="connsiteX5" fmla="*/ 1519551 w 1599527"/>
                <a:gd name="connsiteY5" fmla="*/ 799763 h 799763"/>
                <a:gd name="connsiteX6" fmla="*/ 79976 w 1599527"/>
                <a:gd name="connsiteY6" fmla="*/ 799763 h 799763"/>
                <a:gd name="connsiteX7" fmla="*/ 0 w 1599527"/>
                <a:gd name="connsiteY7" fmla="*/ 719787 h 799763"/>
                <a:gd name="connsiteX8" fmla="*/ 0 w 1599527"/>
                <a:gd name="connsiteY8" fmla="*/ 79976 h 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27" h="799763">
                  <a:moveTo>
                    <a:pt x="0" y="79976"/>
                  </a:moveTo>
                  <a:cubicBezTo>
                    <a:pt x="0" y="35806"/>
                    <a:pt x="35806" y="0"/>
                    <a:pt x="79976" y="0"/>
                  </a:cubicBezTo>
                  <a:lnTo>
                    <a:pt x="1519551" y="0"/>
                  </a:lnTo>
                  <a:cubicBezTo>
                    <a:pt x="1563721" y="0"/>
                    <a:pt x="1599527" y="35806"/>
                    <a:pt x="1599527" y="79976"/>
                  </a:cubicBezTo>
                  <a:lnTo>
                    <a:pt x="1599527" y="719787"/>
                  </a:lnTo>
                  <a:cubicBezTo>
                    <a:pt x="1599527" y="763957"/>
                    <a:pt x="1563721" y="799763"/>
                    <a:pt x="1519551" y="799763"/>
                  </a:cubicBezTo>
                  <a:lnTo>
                    <a:pt x="79976" y="799763"/>
                  </a:lnTo>
                  <a:cubicBezTo>
                    <a:pt x="35806" y="799763"/>
                    <a:pt x="0" y="763957"/>
                    <a:pt x="0" y="719787"/>
                  </a:cubicBezTo>
                  <a:lnTo>
                    <a:pt x="0" y="799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79" tIns="37394" rIns="44379" bIns="37394" numCol="1" spcCol="1270" anchor="ctr" anchorCtr="0">
              <a:noAutofit/>
            </a:bodyPr>
            <a:lstStyle/>
            <a:p>
              <a:pPr marL="0" lvl="0" indent="0" algn="ctr" defTabSz="488950">
                <a:lnSpc>
                  <a:spcPct val="90000"/>
                </a:lnSpc>
                <a:spcBef>
                  <a:spcPct val="0"/>
                </a:spcBef>
                <a:spcAft>
                  <a:spcPct val="35000"/>
                </a:spcAft>
                <a:buNone/>
              </a:pPr>
              <a:r>
                <a:rPr lang="en-US" sz="1100" kern="1200" dirty="0"/>
                <a:t>Owner-occupancy subject annual monitoring, but no ongoing inspections or income re-certifications.</a:t>
              </a:r>
            </a:p>
          </p:txBody>
        </p:sp>
        <p:sp>
          <p:nvSpPr>
            <p:cNvPr id="8" name="Freeform: Shape 7">
              <a:extLst>
                <a:ext uri="{FF2B5EF4-FFF2-40B4-BE49-F238E27FC236}">
                  <a16:creationId xmlns:a16="http://schemas.microsoft.com/office/drawing/2014/main" id="{66E443E3-3198-B449-5CDF-D6EF0D930BD7}"/>
                </a:ext>
              </a:extLst>
            </p:cNvPr>
            <p:cNvSpPr/>
            <p:nvPr/>
          </p:nvSpPr>
          <p:spPr>
            <a:xfrm>
              <a:off x="6295940" y="4030530"/>
              <a:ext cx="1599527" cy="799763"/>
            </a:xfrm>
            <a:custGeom>
              <a:avLst/>
              <a:gdLst>
                <a:gd name="connsiteX0" fmla="*/ 0 w 1599527"/>
                <a:gd name="connsiteY0" fmla="*/ 79976 h 799763"/>
                <a:gd name="connsiteX1" fmla="*/ 79976 w 1599527"/>
                <a:gd name="connsiteY1" fmla="*/ 0 h 799763"/>
                <a:gd name="connsiteX2" fmla="*/ 1519551 w 1599527"/>
                <a:gd name="connsiteY2" fmla="*/ 0 h 799763"/>
                <a:gd name="connsiteX3" fmla="*/ 1599527 w 1599527"/>
                <a:gd name="connsiteY3" fmla="*/ 79976 h 799763"/>
                <a:gd name="connsiteX4" fmla="*/ 1599527 w 1599527"/>
                <a:gd name="connsiteY4" fmla="*/ 719787 h 799763"/>
                <a:gd name="connsiteX5" fmla="*/ 1519551 w 1599527"/>
                <a:gd name="connsiteY5" fmla="*/ 799763 h 799763"/>
                <a:gd name="connsiteX6" fmla="*/ 79976 w 1599527"/>
                <a:gd name="connsiteY6" fmla="*/ 799763 h 799763"/>
                <a:gd name="connsiteX7" fmla="*/ 0 w 1599527"/>
                <a:gd name="connsiteY7" fmla="*/ 719787 h 799763"/>
                <a:gd name="connsiteX8" fmla="*/ 0 w 1599527"/>
                <a:gd name="connsiteY8" fmla="*/ 79976 h 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27" h="799763">
                  <a:moveTo>
                    <a:pt x="0" y="79976"/>
                  </a:moveTo>
                  <a:cubicBezTo>
                    <a:pt x="0" y="35806"/>
                    <a:pt x="35806" y="0"/>
                    <a:pt x="79976" y="0"/>
                  </a:cubicBezTo>
                  <a:lnTo>
                    <a:pt x="1519551" y="0"/>
                  </a:lnTo>
                  <a:cubicBezTo>
                    <a:pt x="1563721" y="0"/>
                    <a:pt x="1599527" y="35806"/>
                    <a:pt x="1599527" y="79976"/>
                  </a:cubicBezTo>
                  <a:lnTo>
                    <a:pt x="1599527" y="719787"/>
                  </a:lnTo>
                  <a:cubicBezTo>
                    <a:pt x="1599527" y="763957"/>
                    <a:pt x="1563721" y="799763"/>
                    <a:pt x="1519551" y="799763"/>
                  </a:cubicBezTo>
                  <a:lnTo>
                    <a:pt x="79976" y="799763"/>
                  </a:lnTo>
                  <a:cubicBezTo>
                    <a:pt x="35806" y="799763"/>
                    <a:pt x="0" y="763957"/>
                    <a:pt x="0" y="719787"/>
                  </a:cubicBezTo>
                  <a:lnTo>
                    <a:pt x="0" y="799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79" tIns="37394" rIns="44379" bIns="37394" numCol="1" spcCol="1270" anchor="ctr" anchorCtr="0">
              <a:noAutofit/>
            </a:bodyPr>
            <a:lstStyle/>
            <a:p>
              <a:pPr marL="0" lvl="0" indent="0" algn="ctr" defTabSz="488950">
                <a:lnSpc>
                  <a:spcPct val="90000"/>
                </a:lnSpc>
                <a:spcBef>
                  <a:spcPct val="0"/>
                </a:spcBef>
                <a:spcAft>
                  <a:spcPct val="35000"/>
                </a:spcAft>
                <a:buNone/>
              </a:pPr>
              <a:r>
                <a:rPr lang="en-US" sz="1100" kern="1200" dirty="0"/>
                <a:t>Less than$15,000 – 5 Years</a:t>
              </a:r>
            </a:p>
            <a:p>
              <a:pPr marL="0" lvl="0" indent="0" algn="ctr" defTabSz="488950">
                <a:lnSpc>
                  <a:spcPct val="90000"/>
                </a:lnSpc>
                <a:spcBef>
                  <a:spcPct val="0"/>
                </a:spcBef>
                <a:spcAft>
                  <a:spcPct val="35000"/>
                </a:spcAft>
                <a:buNone/>
              </a:pPr>
              <a:r>
                <a:rPr lang="en-US" sz="1100" kern="1200" dirty="0"/>
                <a:t>Greater than $15,000- 10 Years</a:t>
              </a:r>
            </a:p>
          </p:txBody>
        </p:sp>
        <p:sp>
          <p:nvSpPr>
            <p:cNvPr id="9" name="Freeform: Shape 8">
              <a:extLst>
                <a:ext uri="{FF2B5EF4-FFF2-40B4-BE49-F238E27FC236}">
                  <a16:creationId xmlns:a16="http://schemas.microsoft.com/office/drawing/2014/main" id="{7F3719F8-C4CC-2516-8799-C970ADB249D2}"/>
                </a:ext>
              </a:extLst>
            </p:cNvPr>
            <p:cNvSpPr/>
            <p:nvPr/>
          </p:nvSpPr>
          <p:spPr>
            <a:xfrm>
              <a:off x="8295350" y="4030530"/>
              <a:ext cx="1599527" cy="799763"/>
            </a:xfrm>
            <a:custGeom>
              <a:avLst/>
              <a:gdLst>
                <a:gd name="connsiteX0" fmla="*/ 0 w 1599527"/>
                <a:gd name="connsiteY0" fmla="*/ 79976 h 799763"/>
                <a:gd name="connsiteX1" fmla="*/ 79976 w 1599527"/>
                <a:gd name="connsiteY1" fmla="*/ 0 h 799763"/>
                <a:gd name="connsiteX2" fmla="*/ 1519551 w 1599527"/>
                <a:gd name="connsiteY2" fmla="*/ 0 h 799763"/>
                <a:gd name="connsiteX3" fmla="*/ 1599527 w 1599527"/>
                <a:gd name="connsiteY3" fmla="*/ 79976 h 799763"/>
                <a:gd name="connsiteX4" fmla="*/ 1599527 w 1599527"/>
                <a:gd name="connsiteY4" fmla="*/ 719787 h 799763"/>
                <a:gd name="connsiteX5" fmla="*/ 1519551 w 1599527"/>
                <a:gd name="connsiteY5" fmla="*/ 799763 h 799763"/>
                <a:gd name="connsiteX6" fmla="*/ 79976 w 1599527"/>
                <a:gd name="connsiteY6" fmla="*/ 799763 h 799763"/>
                <a:gd name="connsiteX7" fmla="*/ 0 w 1599527"/>
                <a:gd name="connsiteY7" fmla="*/ 719787 h 799763"/>
                <a:gd name="connsiteX8" fmla="*/ 0 w 1599527"/>
                <a:gd name="connsiteY8" fmla="*/ 79976 h 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27" h="799763">
                  <a:moveTo>
                    <a:pt x="0" y="79976"/>
                  </a:moveTo>
                  <a:cubicBezTo>
                    <a:pt x="0" y="35806"/>
                    <a:pt x="35806" y="0"/>
                    <a:pt x="79976" y="0"/>
                  </a:cubicBezTo>
                  <a:lnTo>
                    <a:pt x="1519551" y="0"/>
                  </a:lnTo>
                  <a:cubicBezTo>
                    <a:pt x="1563721" y="0"/>
                    <a:pt x="1599527" y="35806"/>
                    <a:pt x="1599527" y="79976"/>
                  </a:cubicBezTo>
                  <a:lnTo>
                    <a:pt x="1599527" y="719787"/>
                  </a:lnTo>
                  <a:cubicBezTo>
                    <a:pt x="1599527" y="763957"/>
                    <a:pt x="1563721" y="799763"/>
                    <a:pt x="1519551" y="799763"/>
                  </a:cubicBezTo>
                  <a:lnTo>
                    <a:pt x="79976" y="799763"/>
                  </a:lnTo>
                  <a:cubicBezTo>
                    <a:pt x="35806" y="799763"/>
                    <a:pt x="0" y="763957"/>
                    <a:pt x="0" y="719787"/>
                  </a:cubicBezTo>
                  <a:lnTo>
                    <a:pt x="0" y="799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79" tIns="37394" rIns="44379" bIns="37394" numCol="1" spcCol="1270" anchor="ctr" anchorCtr="0">
              <a:noAutofit/>
            </a:bodyPr>
            <a:lstStyle/>
            <a:p>
              <a:pPr marL="0" lvl="0" indent="0" algn="ctr" defTabSz="488950">
                <a:lnSpc>
                  <a:spcPct val="90000"/>
                </a:lnSpc>
                <a:spcBef>
                  <a:spcPct val="0"/>
                </a:spcBef>
                <a:spcAft>
                  <a:spcPct val="35000"/>
                </a:spcAft>
                <a:buNone/>
              </a:pPr>
              <a:r>
                <a:rPr lang="en-US" sz="1100" kern="1200" dirty="0"/>
                <a:t>Homeowner Written Agreement</a:t>
              </a:r>
            </a:p>
          </p:txBody>
        </p:sp>
        <p:sp>
          <p:nvSpPr>
            <p:cNvPr id="11" name="Freeform: Shape 10">
              <a:extLst>
                <a:ext uri="{FF2B5EF4-FFF2-40B4-BE49-F238E27FC236}">
                  <a16:creationId xmlns:a16="http://schemas.microsoft.com/office/drawing/2014/main" id="{E35F5BF0-70D0-936C-0DB8-4AEEF1BD83FD}"/>
                </a:ext>
              </a:extLst>
            </p:cNvPr>
            <p:cNvSpPr/>
            <p:nvPr/>
          </p:nvSpPr>
          <p:spPr>
            <a:xfrm>
              <a:off x="10294760" y="4030530"/>
              <a:ext cx="1599527" cy="799763"/>
            </a:xfrm>
            <a:custGeom>
              <a:avLst/>
              <a:gdLst>
                <a:gd name="connsiteX0" fmla="*/ 0 w 1599527"/>
                <a:gd name="connsiteY0" fmla="*/ 79976 h 799763"/>
                <a:gd name="connsiteX1" fmla="*/ 79976 w 1599527"/>
                <a:gd name="connsiteY1" fmla="*/ 0 h 799763"/>
                <a:gd name="connsiteX2" fmla="*/ 1519551 w 1599527"/>
                <a:gd name="connsiteY2" fmla="*/ 0 h 799763"/>
                <a:gd name="connsiteX3" fmla="*/ 1599527 w 1599527"/>
                <a:gd name="connsiteY3" fmla="*/ 79976 h 799763"/>
                <a:gd name="connsiteX4" fmla="*/ 1599527 w 1599527"/>
                <a:gd name="connsiteY4" fmla="*/ 719787 h 799763"/>
                <a:gd name="connsiteX5" fmla="*/ 1519551 w 1599527"/>
                <a:gd name="connsiteY5" fmla="*/ 799763 h 799763"/>
                <a:gd name="connsiteX6" fmla="*/ 79976 w 1599527"/>
                <a:gd name="connsiteY6" fmla="*/ 799763 h 799763"/>
                <a:gd name="connsiteX7" fmla="*/ 0 w 1599527"/>
                <a:gd name="connsiteY7" fmla="*/ 719787 h 799763"/>
                <a:gd name="connsiteX8" fmla="*/ 0 w 1599527"/>
                <a:gd name="connsiteY8" fmla="*/ 79976 h 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527" h="799763">
                  <a:moveTo>
                    <a:pt x="0" y="79976"/>
                  </a:moveTo>
                  <a:cubicBezTo>
                    <a:pt x="0" y="35806"/>
                    <a:pt x="35806" y="0"/>
                    <a:pt x="79976" y="0"/>
                  </a:cubicBezTo>
                  <a:lnTo>
                    <a:pt x="1519551" y="0"/>
                  </a:lnTo>
                  <a:cubicBezTo>
                    <a:pt x="1563721" y="0"/>
                    <a:pt x="1599527" y="35806"/>
                    <a:pt x="1599527" y="79976"/>
                  </a:cubicBezTo>
                  <a:lnTo>
                    <a:pt x="1599527" y="719787"/>
                  </a:lnTo>
                  <a:cubicBezTo>
                    <a:pt x="1599527" y="763957"/>
                    <a:pt x="1563721" y="799763"/>
                    <a:pt x="1519551" y="799763"/>
                  </a:cubicBezTo>
                  <a:lnTo>
                    <a:pt x="79976" y="799763"/>
                  </a:lnTo>
                  <a:cubicBezTo>
                    <a:pt x="35806" y="799763"/>
                    <a:pt x="0" y="763957"/>
                    <a:pt x="0" y="719787"/>
                  </a:cubicBezTo>
                  <a:lnTo>
                    <a:pt x="0" y="799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79" tIns="37394" rIns="44379" bIns="37394" numCol="1" spcCol="1270" anchor="ctr" anchorCtr="0">
              <a:noAutofit/>
            </a:bodyPr>
            <a:lstStyle/>
            <a:p>
              <a:pPr marL="0" lvl="0" indent="0" algn="ctr" defTabSz="488950">
                <a:lnSpc>
                  <a:spcPct val="90000"/>
                </a:lnSpc>
                <a:spcBef>
                  <a:spcPct val="0"/>
                </a:spcBef>
                <a:spcAft>
                  <a:spcPct val="35000"/>
                </a:spcAft>
                <a:buNone/>
              </a:pPr>
              <a:r>
                <a:rPr lang="en-US" sz="1100" kern="1200" dirty="0"/>
                <a:t>The period of affordability is the length of time the assisted property is considered HOME-Assisted.</a:t>
              </a:r>
            </a:p>
          </p:txBody>
        </p:sp>
      </p:grpSp>
      <p:sp>
        <p:nvSpPr>
          <p:cNvPr id="3" name="Title 2">
            <a:extLst>
              <a:ext uri="{FF2B5EF4-FFF2-40B4-BE49-F238E27FC236}">
                <a16:creationId xmlns:a16="http://schemas.microsoft.com/office/drawing/2014/main" id="{86C3B6A3-691C-0A5A-2960-B807F59DD6E4}"/>
              </a:ext>
            </a:extLst>
          </p:cNvPr>
          <p:cNvSpPr>
            <a:spLocks noGrp="1"/>
          </p:cNvSpPr>
          <p:nvPr>
            <p:ph type="title"/>
          </p:nvPr>
        </p:nvSpPr>
        <p:spPr>
          <a:xfrm>
            <a:off x="838200" y="962608"/>
            <a:ext cx="10515600" cy="1325563"/>
          </a:xfrm>
        </p:spPr>
        <p:txBody>
          <a:bodyPr>
            <a:normAutofit/>
          </a:bodyPr>
          <a:lstStyle/>
          <a:p>
            <a:r>
              <a:rPr lang="en-US" dirty="0"/>
              <a:t>Period of Affordability</a:t>
            </a:r>
          </a:p>
        </p:txBody>
      </p:sp>
      <p:sp>
        <p:nvSpPr>
          <p:cNvPr id="12" name="Content Placeholder 11">
            <a:extLst>
              <a:ext uri="{FF2B5EF4-FFF2-40B4-BE49-F238E27FC236}">
                <a16:creationId xmlns:a16="http://schemas.microsoft.com/office/drawing/2014/main" id="{EAF5F928-9B52-B899-844B-4E69A2F7FE0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0550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D81D-7A5E-D161-987C-F543FF35BDB5}"/>
              </a:ext>
            </a:extLst>
          </p:cNvPr>
          <p:cNvSpPr>
            <a:spLocks noGrp="1"/>
          </p:cNvSpPr>
          <p:nvPr>
            <p:ph type="title"/>
          </p:nvPr>
        </p:nvSpPr>
        <p:spPr/>
        <p:txBody>
          <a:bodyPr>
            <a:normAutofit fontScale="90000"/>
          </a:bodyPr>
          <a:lstStyle/>
          <a:p>
            <a:br>
              <a:rPr lang="en-US" dirty="0"/>
            </a:br>
            <a:r>
              <a:rPr lang="en-US" b="1" dirty="0">
                <a:solidFill>
                  <a:schemeClr val="accent1">
                    <a:lumMod val="75000"/>
                  </a:schemeClr>
                </a:solidFill>
                <a:latin typeface="+mn-lt"/>
              </a:rPr>
              <a:t>Appropriate Assistance</a:t>
            </a:r>
            <a:br>
              <a:rPr lang="en-US" dirty="0"/>
            </a:br>
            <a:br>
              <a:rPr lang="en-US" dirty="0"/>
            </a:br>
            <a:endParaRPr lang="en-US" dirty="0"/>
          </a:p>
        </p:txBody>
      </p:sp>
      <p:graphicFrame>
        <p:nvGraphicFramePr>
          <p:cNvPr id="5" name="Content Placeholder 2">
            <a:extLst>
              <a:ext uri="{FF2B5EF4-FFF2-40B4-BE49-F238E27FC236}">
                <a16:creationId xmlns:a16="http://schemas.microsoft.com/office/drawing/2014/main" id="{B463062F-0936-EA78-7786-EE26B9488B36}"/>
              </a:ext>
            </a:extLst>
          </p:cNvPr>
          <p:cNvGraphicFramePr>
            <a:graphicFrameLocks noGrp="1"/>
          </p:cNvGraphicFramePr>
          <p:nvPr>
            <p:ph idx="1"/>
          </p:nvPr>
        </p:nvGraphicFramePr>
        <p:xfrm>
          <a:off x="838200" y="1925782"/>
          <a:ext cx="10515600" cy="4814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04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53FE-D062-66C6-ADBE-C7B090F03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3DCC5-6642-3DC6-2466-C6ACCABDE507}"/>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pic>
        <p:nvPicPr>
          <p:cNvPr id="5" name="Picture 4">
            <a:extLst>
              <a:ext uri="{FF2B5EF4-FFF2-40B4-BE49-F238E27FC236}">
                <a16:creationId xmlns:a16="http://schemas.microsoft.com/office/drawing/2014/main" id="{95567608-298A-5C10-AE2A-73D9FA53AF68}"/>
              </a:ext>
            </a:extLst>
          </p:cNvPr>
          <p:cNvPicPr>
            <a:picLocks noChangeAspect="1"/>
          </p:cNvPicPr>
          <p:nvPr/>
        </p:nvPicPr>
        <p:blipFill>
          <a:blip r:embed="rId3"/>
          <a:stretch>
            <a:fillRect/>
          </a:stretch>
        </p:blipFill>
        <p:spPr>
          <a:xfrm>
            <a:off x="1130032" y="1071290"/>
            <a:ext cx="9931935" cy="5488837"/>
          </a:xfrm>
          <a:prstGeom prst="rect">
            <a:avLst/>
          </a:prstGeom>
        </p:spPr>
      </p:pic>
    </p:spTree>
    <p:extLst>
      <p:ext uri="{BB962C8B-B14F-4D97-AF65-F5344CB8AC3E}">
        <p14:creationId xmlns:p14="http://schemas.microsoft.com/office/powerpoint/2010/main" val="177947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FF9-86FF-F9A2-9CCE-62C57BA7DF58}"/>
              </a:ext>
            </a:extLst>
          </p:cNvPr>
          <p:cNvSpPr>
            <a:spLocks noGrp="1"/>
          </p:cNvSpPr>
          <p:nvPr>
            <p:ph type="title"/>
          </p:nvPr>
        </p:nvSpPr>
        <p:spPr>
          <a:xfrm>
            <a:off x="838200" y="962608"/>
            <a:ext cx="10515600" cy="935465"/>
          </a:xfrm>
        </p:spPr>
        <p:txBody>
          <a:bodyPr/>
          <a:lstStyle/>
          <a:p>
            <a:r>
              <a:rPr lang="en-US" b="1">
                <a:solidFill>
                  <a:schemeClr val="accent1">
                    <a:lumMod val="75000"/>
                  </a:schemeClr>
                </a:solidFill>
                <a:latin typeface="+mn-lt"/>
              </a:rPr>
              <a:t>Process</a:t>
            </a:r>
            <a:endParaRPr lang="en-US" b="1" dirty="0">
              <a:solidFill>
                <a:schemeClr val="accent1">
                  <a:lumMod val="75000"/>
                </a:schemeClr>
              </a:solidFill>
              <a:latin typeface="+mn-lt"/>
            </a:endParaRPr>
          </a:p>
        </p:txBody>
      </p:sp>
      <p:graphicFrame>
        <p:nvGraphicFramePr>
          <p:cNvPr id="12" name="Content Placeholder 2">
            <a:extLst>
              <a:ext uri="{FF2B5EF4-FFF2-40B4-BE49-F238E27FC236}">
                <a16:creationId xmlns:a16="http://schemas.microsoft.com/office/drawing/2014/main" id="{A703909D-4F16-C8FF-CC35-691D69ADA20C}"/>
              </a:ext>
            </a:extLst>
          </p:cNvPr>
          <p:cNvGraphicFramePr>
            <a:graphicFrameLocks noGrp="1"/>
          </p:cNvGraphicFramePr>
          <p:nvPr>
            <p:ph idx="1"/>
          </p:nvPr>
        </p:nvGraphicFramePr>
        <p:xfrm>
          <a:off x="782782" y="1898073"/>
          <a:ext cx="10515600"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20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0D96-B496-D55C-EC3A-D3809634FF1D}"/>
              </a:ext>
            </a:extLst>
          </p:cNvPr>
          <p:cNvSpPr>
            <a:spLocks noGrp="1"/>
          </p:cNvSpPr>
          <p:nvPr>
            <p:ph type="title"/>
          </p:nvPr>
        </p:nvSpPr>
        <p:spPr/>
        <p:txBody>
          <a:bodyPr/>
          <a:lstStyle/>
          <a:p>
            <a:pPr algn="ctr"/>
            <a:r>
              <a:rPr lang="en-US" dirty="0">
                <a:solidFill>
                  <a:schemeClr val="accent1">
                    <a:lumMod val="75000"/>
                  </a:schemeClr>
                </a:solidFill>
                <a:latin typeface="Franklin Gothic Demi" panose="020B0703020102020204" pitchFamily="34" charset="0"/>
              </a:rPr>
              <a:t>Mississippi Home Corporation</a:t>
            </a:r>
          </a:p>
        </p:txBody>
      </p:sp>
      <p:sp>
        <p:nvSpPr>
          <p:cNvPr id="3" name="Content Placeholder 2">
            <a:extLst>
              <a:ext uri="{FF2B5EF4-FFF2-40B4-BE49-F238E27FC236}">
                <a16:creationId xmlns:a16="http://schemas.microsoft.com/office/drawing/2014/main" id="{72B6C69D-DDBC-ED7B-7F68-59CDCE01BF47}"/>
              </a:ext>
            </a:extLst>
          </p:cNvPr>
          <p:cNvSpPr>
            <a:spLocks noGrp="1"/>
          </p:cNvSpPr>
          <p:nvPr>
            <p:ph idx="1"/>
          </p:nvPr>
        </p:nvSpPr>
        <p:spPr/>
        <p:txBody>
          <a:bodyPr>
            <a:normAutofit/>
          </a:bodyPr>
          <a:lstStyle/>
          <a:p>
            <a:pPr marL="0" indent="0" algn="ctr">
              <a:buNone/>
            </a:pPr>
            <a:r>
              <a:rPr lang="en-US" sz="3600" b="1" dirty="0">
                <a:solidFill>
                  <a:schemeClr val="accent1">
                    <a:lumMod val="75000"/>
                  </a:schemeClr>
                </a:solidFill>
              </a:rPr>
              <a:t>HOME4ALL</a:t>
            </a:r>
          </a:p>
          <a:p>
            <a:pPr marL="0" indent="0" algn="ctr">
              <a:buNone/>
            </a:pPr>
            <a:r>
              <a:rPr lang="en-US" sz="3600" b="1" dirty="0">
                <a:solidFill>
                  <a:schemeClr val="accent1">
                    <a:lumMod val="75000"/>
                  </a:schemeClr>
                </a:solidFill>
              </a:rPr>
              <a:t>HOMEBUYER ASSISTANCE</a:t>
            </a:r>
          </a:p>
          <a:p>
            <a:pPr marL="0" indent="0" algn="ctr">
              <a:buNone/>
            </a:pPr>
            <a:r>
              <a:rPr lang="en-US" sz="3600" b="1" dirty="0">
                <a:solidFill>
                  <a:schemeClr val="accent1">
                    <a:lumMod val="75000"/>
                  </a:schemeClr>
                </a:solidFill>
              </a:rPr>
              <a:t> PROGRAM</a:t>
            </a:r>
          </a:p>
          <a:p>
            <a:pPr marL="0" indent="0" algn="ctr">
              <a:buNone/>
            </a:pPr>
            <a:r>
              <a:rPr lang="en-US" sz="3600" b="1" dirty="0">
                <a:solidFill>
                  <a:schemeClr val="accent1">
                    <a:lumMod val="75000"/>
                  </a:schemeClr>
                </a:solidFill>
              </a:rPr>
              <a:t>Overview</a:t>
            </a:r>
          </a:p>
          <a:p>
            <a:pPr marL="0" indent="0" algn="ctr">
              <a:buNone/>
            </a:pPr>
            <a:r>
              <a:rPr lang="en-US" sz="3600" b="1" dirty="0">
                <a:solidFill>
                  <a:schemeClr val="accent1">
                    <a:lumMod val="75000"/>
                  </a:schemeClr>
                </a:solidFill>
              </a:rPr>
              <a:t>April 4, 2025</a:t>
            </a:r>
            <a:endParaRPr lang="en-US" sz="3600" dirty="0">
              <a:solidFill>
                <a:schemeClr val="accent1">
                  <a:lumMod val="75000"/>
                </a:schemeClr>
              </a:solidFill>
            </a:endParaRPr>
          </a:p>
        </p:txBody>
      </p:sp>
    </p:spTree>
    <p:extLst>
      <p:ext uri="{BB962C8B-B14F-4D97-AF65-F5344CB8AC3E}">
        <p14:creationId xmlns:p14="http://schemas.microsoft.com/office/powerpoint/2010/main" val="74637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C85A-62EA-8D29-E253-C293107DCE9F}"/>
              </a:ext>
            </a:extLst>
          </p:cNvPr>
          <p:cNvSpPr>
            <a:spLocks noGrp="1"/>
          </p:cNvSpPr>
          <p:nvPr>
            <p:ph type="title"/>
          </p:nvPr>
        </p:nvSpPr>
        <p:spPr>
          <a:xfrm>
            <a:off x="761840" y="1138265"/>
            <a:ext cx="4651204" cy="1401183"/>
          </a:xfrm>
        </p:spPr>
        <p:txBody>
          <a:bodyPr anchor="t">
            <a:normAutofit/>
          </a:bodyPr>
          <a:lstStyle/>
          <a:p>
            <a:r>
              <a:rPr lang="en-US" sz="3600" b="1" dirty="0">
                <a:solidFill>
                  <a:schemeClr val="accent1">
                    <a:lumMod val="75000"/>
                  </a:schemeClr>
                </a:solidFill>
                <a:latin typeface="+mn-lt"/>
                <a:cs typeface="Calibri" panose="020F0502020204030204" pitchFamily="34" charset="0"/>
              </a:rPr>
              <a:t>Housing Counseling</a:t>
            </a:r>
            <a:br>
              <a:rPr lang="en-US" sz="3200" b="1" dirty="0">
                <a:latin typeface="Calibri" panose="020F0502020204030204" pitchFamily="34" charset="0"/>
                <a:cs typeface="Calibri" panose="020F0502020204030204" pitchFamily="34" charset="0"/>
              </a:rPr>
            </a:br>
            <a:endParaRPr lang="en-US" sz="3200" dirty="0"/>
          </a:p>
        </p:txBody>
      </p:sp>
      <p:cxnSp>
        <p:nvCxnSpPr>
          <p:cNvPr id="18" name="Straight Connector 17">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F009FA61-46E6-66D6-7901-2C58E9579FB4}"/>
              </a:ext>
            </a:extLst>
          </p:cNvPr>
          <p:cNvSpPr>
            <a:spLocks noGrp="1"/>
          </p:cNvSpPr>
          <p:nvPr>
            <p:ph idx="1"/>
          </p:nvPr>
        </p:nvSpPr>
        <p:spPr>
          <a:xfrm>
            <a:off x="129396" y="2346385"/>
            <a:ext cx="8350370" cy="3843662"/>
          </a:xfrm>
        </p:spPr>
        <p:txBody>
          <a:bodyPr>
            <a:normAutofit/>
          </a:bodyPr>
          <a:lstStyle/>
          <a:p>
            <a:pPr marL="182880" marR="0" lvl="0" indent="-182880" defTabSz="914400" rtl="0" eaLnBrk="1" fontAlgn="auto" latinLnBrk="0" hangingPunct="1">
              <a:spcBef>
                <a:spcPts val="1200"/>
              </a:spcBef>
              <a:spcAft>
                <a:spcPts val="0"/>
              </a:spcAft>
              <a:buClr>
                <a:srgbClr val="526BA4"/>
              </a:buClr>
              <a:buSzTx/>
              <a:buFont typeface="Wingdings" panose="05000000000000000000" pitchFamily="2" charset="2"/>
              <a:buChar char="Ø"/>
              <a:tabLst/>
              <a:defRPr/>
            </a:pPr>
            <a:r>
              <a:rPr kumimoji="0" lang="en-US" sz="2000" b="0" i="0" u="none" strike="noStrike" kern="1200" cap="none" spc="0" normalizeH="0" baseline="0" noProof="0" dirty="0">
                <a:ln>
                  <a:noFill/>
                </a:ln>
                <a:effectLst/>
                <a:uLnTx/>
                <a:uFillTx/>
                <a:cs typeface="Calibri" panose="020F0502020204030204" pitchFamily="34" charset="0"/>
              </a:rPr>
              <a:t>A HUD Certified Housing Counselor is a housing counselor who has passed the HUD certification examination and works for a HUD-approved housing counseling agency. </a:t>
            </a:r>
          </a:p>
          <a:p>
            <a:pPr marL="182880" marR="0" lvl="0" indent="-182880" defTabSz="914400" rtl="0" eaLnBrk="1" fontAlgn="auto" latinLnBrk="0" hangingPunct="1">
              <a:spcBef>
                <a:spcPts val="1200"/>
              </a:spcBef>
              <a:spcAft>
                <a:spcPts val="0"/>
              </a:spcAft>
              <a:buClr>
                <a:srgbClr val="526BA4"/>
              </a:buClr>
              <a:buSzTx/>
              <a:buFont typeface="Wingdings" panose="05000000000000000000" pitchFamily="2" charset="2"/>
              <a:buChar char="Ø"/>
              <a:tabLst/>
              <a:defRPr/>
            </a:pPr>
            <a:r>
              <a:rPr kumimoji="0" lang="en-US" sz="2000" b="0" i="0" u="none" strike="noStrike" kern="1200" cap="none" spc="0" normalizeH="0" baseline="0" noProof="0" dirty="0">
                <a:ln>
                  <a:noFill/>
                </a:ln>
                <a:effectLst/>
                <a:uLnTx/>
                <a:uFillTx/>
                <a:cs typeface="Calibri" panose="020F0502020204030204" pitchFamily="34" charset="0"/>
              </a:rPr>
              <a:t>The Home4All program requires housing counseling as it provides direct assistance to the homebuyer (ex: Downpayment, closing cost assistance, soft-second mortgage, etc.)</a:t>
            </a:r>
          </a:p>
          <a:p>
            <a:pPr marL="182880" marR="0" lvl="0" indent="-182880" defTabSz="914400" rtl="0" eaLnBrk="1" fontAlgn="auto" latinLnBrk="0" hangingPunct="1">
              <a:spcBef>
                <a:spcPts val="1200"/>
              </a:spcBef>
              <a:spcAft>
                <a:spcPts val="0"/>
              </a:spcAft>
              <a:buClr>
                <a:srgbClr val="526BA4"/>
              </a:buClr>
              <a:buSzTx/>
              <a:buFont typeface="Wingdings" panose="05000000000000000000" pitchFamily="2" charset="2"/>
              <a:buChar char="Ø"/>
              <a:tabLst/>
              <a:defRPr/>
            </a:pPr>
            <a:r>
              <a:rPr kumimoji="0" lang="en-US" sz="2000" b="0" i="0" u="none" strike="noStrike" kern="1200" cap="none" spc="0" normalizeH="0" baseline="0" noProof="0" dirty="0">
                <a:ln>
                  <a:noFill/>
                </a:ln>
                <a:effectLst/>
                <a:uLnTx/>
                <a:uFillTx/>
                <a:cs typeface="Calibri" panose="020F0502020204030204" pitchFamily="34" charset="0"/>
              </a:rPr>
              <a:t>Housing counselors must be certified.</a:t>
            </a:r>
          </a:p>
          <a:p>
            <a:pPr marL="182880" marR="0" lvl="0" indent="-182880" defTabSz="914400" rtl="0" eaLnBrk="1" fontAlgn="auto" latinLnBrk="0" hangingPunct="1">
              <a:spcBef>
                <a:spcPts val="1200"/>
              </a:spcBef>
              <a:spcAft>
                <a:spcPts val="0"/>
              </a:spcAft>
              <a:buClr>
                <a:srgbClr val="526BA4"/>
              </a:buClr>
              <a:buSzTx/>
              <a:buFont typeface="Wingdings" panose="05000000000000000000" pitchFamily="2" charset="2"/>
              <a:buChar char="Ø"/>
              <a:tabLst/>
              <a:defRPr/>
            </a:pPr>
            <a:r>
              <a:rPr kumimoji="0" lang="en-US" sz="2000" b="0" i="0" u="none" strike="noStrike" kern="1200" cap="none" spc="0" normalizeH="0" baseline="0" noProof="0" dirty="0">
                <a:ln>
                  <a:noFill/>
                </a:ln>
                <a:effectLst/>
                <a:uLnTx/>
                <a:uFillTx/>
                <a:cs typeface="Calibri" panose="020F0502020204030204" pitchFamily="34" charset="0"/>
              </a:rPr>
              <a:t>Agencies that receive HUD funds that do not meet the certification requirement must partner with a HUD-approved Housing Counseling Agency. </a:t>
            </a:r>
          </a:p>
          <a:p>
            <a:endParaRPr lang="en-US" sz="1700" dirty="0"/>
          </a:p>
        </p:txBody>
      </p:sp>
      <p:pic>
        <p:nvPicPr>
          <p:cNvPr id="11" name="Picture 10" descr="A midsection of a person holding a miniature house">
            <a:extLst>
              <a:ext uri="{FF2B5EF4-FFF2-40B4-BE49-F238E27FC236}">
                <a16:creationId xmlns:a16="http://schemas.microsoft.com/office/drawing/2014/main" id="{0EF618CB-36C8-3846-320D-6EE3B0182F0A}"/>
              </a:ext>
            </a:extLst>
          </p:cNvPr>
          <p:cNvPicPr>
            <a:picLocks noChangeAspect="1"/>
          </p:cNvPicPr>
          <p:nvPr/>
        </p:nvPicPr>
        <p:blipFill>
          <a:blip r:embed="rId3"/>
          <a:srcRect l="18924" r="17489" b="-2"/>
          <a:stretch/>
        </p:blipFill>
        <p:spPr>
          <a:xfrm>
            <a:off x="8637306" y="1475118"/>
            <a:ext cx="3327531" cy="2579298"/>
          </a:xfrm>
          <a:prstGeom prst="rect">
            <a:avLst/>
          </a:prstGeom>
        </p:spPr>
      </p:pic>
    </p:spTree>
    <p:extLst>
      <p:ext uri="{BB962C8B-B14F-4D97-AF65-F5344CB8AC3E}">
        <p14:creationId xmlns:p14="http://schemas.microsoft.com/office/powerpoint/2010/main" val="377583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9D30-6301-D757-7461-015CB92DE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6570C-C8BD-A6A1-2626-C70E726956EF}"/>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sp>
        <p:nvSpPr>
          <p:cNvPr id="6" name="object 4">
            <a:extLst>
              <a:ext uri="{FF2B5EF4-FFF2-40B4-BE49-F238E27FC236}">
                <a16:creationId xmlns:a16="http://schemas.microsoft.com/office/drawing/2014/main" id="{DE0DF482-FBA3-C906-6135-E1F4BAA989EF}"/>
              </a:ext>
            </a:extLst>
          </p:cNvPr>
          <p:cNvSpPr/>
          <p:nvPr/>
        </p:nvSpPr>
        <p:spPr>
          <a:xfrm>
            <a:off x="11815571" y="758950"/>
            <a:ext cx="376555" cy="6771199"/>
          </a:xfrm>
          <a:custGeom>
            <a:avLst/>
            <a:gdLst/>
            <a:ahLst/>
            <a:cxnLst/>
            <a:rect l="l" t="t" r="r" b="b"/>
            <a:pathLst>
              <a:path w="376554" h="5331460">
                <a:moveTo>
                  <a:pt x="0" y="5330952"/>
                </a:moveTo>
                <a:lnTo>
                  <a:pt x="376440" y="5330952"/>
                </a:lnTo>
                <a:lnTo>
                  <a:pt x="376440" y="0"/>
                </a:lnTo>
                <a:lnTo>
                  <a:pt x="0" y="0"/>
                </a:lnTo>
                <a:lnTo>
                  <a:pt x="0" y="5330952"/>
                </a:lnTo>
                <a:close/>
              </a:path>
            </a:pathLst>
          </a:custGeom>
          <a:solidFill>
            <a:srgbClr val="C7C7C7">
              <a:alpha val="49804"/>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3B280EC9-B31A-6DBB-AB4D-24467550CDB2}"/>
              </a:ext>
            </a:extLst>
          </p:cNvPr>
          <p:cNvSpPr txBox="1"/>
          <p:nvPr/>
        </p:nvSpPr>
        <p:spPr>
          <a:xfrm>
            <a:off x="129396" y="2419241"/>
            <a:ext cx="11353679" cy="3762568"/>
          </a:xfrm>
          <a:prstGeom prst="rect">
            <a:avLst/>
          </a:prstGeom>
          <a:noFill/>
        </p:spPr>
        <p:txBody>
          <a:bodyPr wrap="square">
            <a:spAutoFit/>
          </a:bodyPr>
          <a:lstStyle/>
          <a:p>
            <a:pPr marL="685800" marR="0" lvl="1" indent="-228600" fontAlgn="auto">
              <a:spcBef>
                <a:spcPts val="250"/>
              </a:spcBef>
              <a:spcAft>
                <a:spcPts val="250"/>
              </a:spcAft>
              <a:buClr>
                <a:srgbClr val="526BA4"/>
              </a:buClr>
              <a:buSzTx/>
              <a:buFont typeface="Arial" panose="020B0604020202020204" pitchFamily="34" charset="0"/>
              <a:buChar char="•"/>
              <a:tabLst/>
              <a:defRPr/>
            </a:pPr>
            <a:r>
              <a:rPr kumimoji="0" lang="en-US" sz="2000" b="0" i="0" u="none" strike="noStrike" cap="none" spc="0" normalizeH="0" baseline="0" noProof="0" dirty="0">
                <a:ln>
                  <a:noFill/>
                </a:ln>
                <a:solidFill>
                  <a:schemeClr val="tx1"/>
                </a:solidFill>
                <a:effectLst/>
                <a:uLnTx/>
                <a:uFillTx/>
              </a:rPr>
              <a:t>Homebuyer Education (HBE) is required for all adults listed on the deed of trust (must have their certificate).</a:t>
            </a:r>
          </a:p>
          <a:p>
            <a:pPr marL="685800" lvl="1" indent="-228600">
              <a:spcBef>
                <a:spcPts val="250"/>
              </a:spcBef>
              <a:spcAft>
                <a:spcPts val="250"/>
              </a:spcAft>
              <a:buClr>
                <a:srgbClr val="526BA4"/>
              </a:buClr>
              <a:buFont typeface="Arial" panose="020B0604020202020204" pitchFamily="34" charset="0"/>
              <a:buChar char="•"/>
              <a:defRPr/>
            </a:pPr>
            <a:r>
              <a:rPr kumimoji="0" lang="en-US" sz="2000" b="0" i="0" u="none" strike="noStrike" cap="none" spc="0" normalizeH="0" baseline="0" noProof="0" dirty="0">
                <a:ln>
                  <a:noFill/>
                </a:ln>
                <a:solidFill>
                  <a:schemeClr val="tx1"/>
                </a:solidFill>
                <a:effectLst/>
                <a:uLnTx/>
                <a:uFillTx/>
              </a:rPr>
              <a:t>Applicants must complete an 8-hour homebuyer education course and receive housing counseling services appropriate to their needs.</a:t>
            </a:r>
          </a:p>
          <a:p>
            <a:pPr marL="685800" lvl="1" indent="-228600">
              <a:spcBef>
                <a:spcPts val="250"/>
              </a:spcBef>
              <a:spcAft>
                <a:spcPts val="250"/>
              </a:spcAft>
              <a:buClr>
                <a:srgbClr val="526BA4"/>
              </a:buClr>
              <a:buFont typeface="Arial" panose="020B0604020202020204" pitchFamily="34" charset="0"/>
              <a:buChar char="•"/>
              <a:defRPr/>
            </a:pPr>
            <a:r>
              <a:rPr lang="en-US" sz="2000" dirty="0">
                <a:solidFill>
                  <a:schemeClr val="tx1"/>
                </a:solidFill>
              </a:rPr>
              <a:t>Group Home Buyer Education is required</a:t>
            </a:r>
            <a:r>
              <a:rPr kumimoji="0" lang="en-US" sz="2000" b="0" i="0" u="none" strike="noStrike" cap="none" spc="0" normalizeH="0" baseline="0" noProof="0" dirty="0">
                <a:ln>
                  <a:noFill/>
                </a:ln>
                <a:solidFill>
                  <a:schemeClr val="tx1"/>
                </a:solidFill>
                <a:effectLst/>
                <a:uLnTx/>
                <a:uFillTx/>
              </a:rPr>
              <a:t>.</a:t>
            </a:r>
          </a:p>
          <a:p>
            <a:pPr marL="685800" lvl="1" indent="-228600">
              <a:spcBef>
                <a:spcPts val="250"/>
              </a:spcBef>
              <a:spcAft>
                <a:spcPts val="250"/>
              </a:spcAft>
              <a:buClr>
                <a:srgbClr val="526BA4"/>
              </a:buClr>
              <a:buFont typeface="Arial" panose="020B0604020202020204" pitchFamily="34" charset="0"/>
              <a:buChar char="•"/>
              <a:defRPr/>
            </a:pPr>
            <a:r>
              <a:rPr kumimoji="0" lang="en-US" sz="2000" b="0" i="0" u="none" strike="noStrike" cap="none" spc="0" normalizeH="0" baseline="0" noProof="0" dirty="0">
                <a:ln>
                  <a:noFill/>
                </a:ln>
                <a:solidFill>
                  <a:schemeClr val="tx1"/>
                </a:solidFill>
                <a:effectLst/>
                <a:uLnTx/>
                <a:uFillTx/>
              </a:rPr>
              <a:t>Applicants with disability hardships may receive alternate modes of in-person counseling.</a:t>
            </a:r>
          </a:p>
          <a:p>
            <a:pPr lvl="1">
              <a:spcBef>
                <a:spcPts val="250"/>
              </a:spcBef>
              <a:spcAft>
                <a:spcPts val="250"/>
              </a:spcAft>
              <a:buClr>
                <a:srgbClr val="526BA4"/>
              </a:buClr>
              <a:defRPr/>
            </a:pPr>
            <a:endParaRPr kumimoji="0" lang="en-US" sz="2000" b="0" i="0" u="none" strike="noStrike" cap="none" spc="0" normalizeH="0" baseline="0" noProof="0" dirty="0">
              <a:ln>
                <a:noFill/>
              </a:ln>
              <a:solidFill>
                <a:schemeClr val="tx1"/>
              </a:solidFill>
              <a:effectLst/>
              <a:uLnTx/>
              <a:uFillTx/>
            </a:endParaRPr>
          </a:p>
          <a:p>
            <a:pPr>
              <a:spcBef>
                <a:spcPts val="0"/>
              </a:spcBef>
              <a:buClr>
                <a:srgbClr val="526BA4"/>
              </a:buClr>
            </a:pPr>
            <a:r>
              <a:rPr kumimoji="0" lang="en-US" sz="2000" i="0" u="none" strike="noStrike" kern="1200" cap="none" spc="0" normalizeH="0" baseline="0" noProof="0" dirty="0">
                <a:ln>
                  <a:noFill/>
                </a:ln>
                <a:solidFill>
                  <a:srgbClr val="000000">
                    <a:lumMod val="65000"/>
                    <a:lumOff val="35000"/>
                  </a:srgbClr>
                </a:solidFill>
                <a:effectLst/>
                <a:uLnTx/>
                <a:uFillTx/>
                <a:cs typeface="Calibri" panose="020F0502020204030204" pitchFamily="34" charset="0"/>
              </a:rPr>
              <a:t>Unsuccessful applicants </a:t>
            </a:r>
            <a:r>
              <a:rPr kumimoji="0" lang="en-US" sz="2000" i="0" u="none" strike="noStrike" kern="100" cap="none" spc="0" normalizeH="0" baseline="0" noProof="0" dirty="0">
                <a:ln>
                  <a:noFill/>
                </a:ln>
                <a:solidFill>
                  <a:prstClr val="black"/>
                </a:solidFill>
                <a:effectLst/>
                <a:uLnTx/>
                <a:uFillTx/>
                <a:ea typeface="Aptos" panose="020B0004020202020204" pitchFamily="34" charset="0"/>
                <a:cs typeface="Calibri" panose="020F0502020204030204" pitchFamily="34" charset="0"/>
              </a:rPr>
              <a:t>may receive a written credit action plan from a housing counselor which provides action to help them with their homeowner goals.</a:t>
            </a:r>
          </a:p>
          <a:p>
            <a:pPr marR="0" lvl="0" algn="l" defTabSz="914400" rtl="0" eaLnBrk="1" fontAlgn="auto" latinLnBrk="0" hangingPunct="1">
              <a:lnSpc>
                <a:spcPct val="90000"/>
              </a:lnSpc>
              <a:spcBef>
                <a:spcPts val="0"/>
              </a:spcBef>
              <a:spcAft>
                <a:spcPts val="0"/>
              </a:spcAft>
              <a:buClr>
                <a:srgbClr val="526BA4"/>
              </a:buClr>
              <a:buSzTx/>
              <a:tabLst/>
              <a:defRPr/>
            </a:pPr>
            <a:r>
              <a:rPr kumimoji="0" lang="en-US" sz="2000" i="0" u="none" strike="noStrike" kern="1200" cap="none" spc="0" normalizeH="0" baseline="0" noProof="0" dirty="0">
                <a:ln>
                  <a:noFill/>
                </a:ln>
                <a:solidFill>
                  <a:srgbClr val="000000">
                    <a:lumMod val="65000"/>
                    <a:lumOff val="35000"/>
                  </a:srgbClr>
                </a:solidFill>
                <a:effectLst/>
                <a:uLnTx/>
                <a:uFillTx/>
                <a:cs typeface="Calibri" panose="020F0502020204030204" pitchFamily="34" charset="0"/>
              </a:rPr>
              <a:t> </a:t>
            </a:r>
          </a:p>
          <a:p>
            <a:pPr marL="0" lvl="1">
              <a:lnSpc>
                <a:spcPct val="90000"/>
              </a:lnSpc>
              <a:spcAft>
                <a:spcPts val="250"/>
              </a:spcAft>
              <a:buClr>
                <a:srgbClr val="526BA4"/>
              </a:buClr>
              <a:defRPr/>
            </a:pPr>
            <a:endParaRPr kumimoji="0" lang="en-US" sz="2000" i="0" u="none" strike="noStrike" kern="1200" cap="none" spc="0" normalizeH="0" baseline="0" noProof="0" dirty="0">
              <a:ln>
                <a:noFill/>
              </a:ln>
              <a:solidFill>
                <a:srgbClr val="000000">
                  <a:lumMod val="65000"/>
                  <a:lumOff val="35000"/>
                </a:srgbClr>
              </a:solidFill>
              <a:effectLst/>
              <a:uLnTx/>
              <a:uFillTx/>
              <a:cs typeface="Calibri" panose="020F0502020204030204" pitchFamily="34" charset="0"/>
            </a:endParaRPr>
          </a:p>
        </p:txBody>
      </p:sp>
      <p:sp>
        <p:nvSpPr>
          <p:cNvPr id="4" name="TextBox 3">
            <a:extLst>
              <a:ext uri="{FF2B5EF4-FFF2-40B4-BE49-F238E27FC236}">
                <a16:creationId xmlns:a16="http://schemas.microsoft.com/office/drawing/2014/main" id="{98DB6DE4-6B48-CD6C-5C01-E51017CA6F6A}"/>
              </a:ext>
            </a:extLst>
          </p:cNvPr>
          <p:cNvSpPr txBox="1"/>
          <p:nvPr/>
        </p:nvSpPr>
        <p:spPr>
          <a:xfrm>
            <a:off x="346364" y="1433945"/>
            <a:ext cx="3729282" cy="461665"/>
          </a:xfrm>
          <a:prstGeom prst="rect">
            <a:avLst/>
          </a:prstGeom>
          <a:noFill/>
        </p:spPr>
        <p:txBody>
          <a:bodyPr wrap="square" rtlCol="0">
            <a:spAutoFit/>
          </a:bodyPr>
          <a:lstStyle/>
          <a:p>
            <a:r>
              <a:rPr lang="en-US" sz="2400" b="1" dirty="0">
                <a:solidFill>
                  <a:schemeClr val="accent1">
                    <a:lumMod val="75000"/>
                  </a:schemeClr>
                </a:solidFill>
              </a:rPr>
              <a:t>Housing Counseling</a:t>
            </a:r>
          </a:p>
        </p:txBody>
      </p:sp>
    </p:spTree>
    <p:extLst>
      <p:ext uri="{BB962C8B-B14F-4D97-AF65-F5344CB8AC3E}">
        <p14:creationId xmlns:p14="http://schemas.microsoft.com/office/powerpoint/2010/main" val="357199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D560-866E-FE3D-6136-3B970129F283}"/>
              </a:ext>
            </a:extLst>
          </p:cNvPr>
          <p:cNvSpPr>
            <a:spLocks noGrp="1"/>
          </p:cNvSpPr>
          <p:nvPr>
            <p:ph type="title"/>
          </p:nvPr>
        </p:nvSpPr>
        <p:spPr/>
        <p:txBody>
          <a:bodyPr/>
          <a:lstStyle/>
          <a:p>
            <a:r>
              <a:rPr lang="en-US" b="1" dirty="0">
                <a:solidFill>
                  <a:schemeClr val="accent1">
                    <a:lumMod val="75000"/>
                  </a:schemeClr>
                </a:solidFill>
                <a:latin typeface="+mn-lt"/>
              </a:rPr>
              <a:t>Homebuyer Education Training</a:t>
            </a:r>
          </a:p>
        </p:txBody>
      </p:sp>
      <p:graphicFrame>
        <p:nvGraphicFramePr>
          <p:cNvPr id="7" name="Text Placeholder 3">
            <a:extLst>
              <a:ext uri="{FF2B5EF4-FFF2-40B4-BE49-F238E27FC236}">
                <a16:creationId xmlns:a16="http://schemas.microsoft.com/office/drawing/2014/main" id="{60C8C403-41E6-10B8-2AB5-567A6C385A78}"/>
              </a:ext>
            </a:extLst>
          </p:cNvPr>
          <p:cNvGraphicFramePr>
            <a:graphicFrameLocks noGrp="1"/>
          </p:cNvGraphicFramePr>
          <p:nvPr>
            <p:ph sz="half" idx="1"/>
          </p:nvPr>
        </p:nvGraphicFramePr>
        <p:xfrm>
          <a:off x="4274127" y="2288171"/>
          <a:ext cx="6380018" cy="4202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03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475BEF-B459-BAE6-45F7-CCC0158D4B64}"/>
              </a:ext>
            </a:extLst>
          </p:cNvPr>
          <p:cNvPicPr>
            <a:picLocks noChangeAspect="1"/>
          </p:cNvPicPr>
          <p:nvPr/>
        </p:nvPicPr>
        <p:blipFill>
          <a:blip r:embed="rId3"/>
          <a:stretch>
            <a:fillRect/>
          </a:stretch>
        </p:blipFill>
        <p:spPr>
          <a:xfrm>
            <a:off x="2477729" y="0"/>
            <a:ext cx="6590806" cy="6857572"/>
          </a:xfrm>
          <a:prstGeom prst="rect">
            <a:avLst/>
          </a:prstGeom>
        </p:spPr>
      </p:pic>
    </p:spTree>
    <p:extLst>
      <p:ext uri="{BB962C8B-B14F-4D97-AF65-F5344CB8AC3E}">
        <p14:creationId xmlns:p14="http://schemas.microsoft.com/office/powerpoint/2010/main" val="1770502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E2BB-1F05-CAF8-D50B-09A10CE5A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5621B-CF93-E957-9353-409A71FAEBFD}"/>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pic>
        <p:nvPicPr>
          <p:cNvPr id="3" name="Picture 2">
            <a:extLst>
              <a:ext uri="{FF2B5EF4-FFF2-40B4-BE49-F238E27FC236}">
                <a16:creationId xmlns:a16="http://schemas.microsoft.com/office/drawing/2014/main" id="{E1FE1146-497D-C023-132B-3B97507C9E8B}"/>
              </a:ext>
            </a:extLst>
          </p:cNvPr>
          <p:cNvPicPr>
            <a:picLocks noChangeAspect="1"/>
          </p:cNvPicPr>
          <p:nvPr/>
        </p:nvPicPr>
        <p:blipFill rotWithShape="1">
          <a:blip r:embed="rId3"/>
          <a:srcRect b="2712"/>
          <a:stretch/>
        </p:blipFill>
        <p:spPr>
          <a:xfrm>
            <a:off x="307775" y="962608"/>
            <a:ext cx="11576450" cy="5895392"/>
          </a:xfrm>
          <a:prstGeom prst="rect">
            <a:avLst/>
          </a:prstGeom>
        </p:spPr>
      </p:pic>
    </p:spTree>
    <p:extLst>
      <p:ext uri="{BB962C8B-B14F-4D97-AF65-F5344CB8AC3E}">
        <p14:creationId xmlns:p14="http://schemas.microsoft.com/office/powerpoint/2010/main" val="70590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66C0-66EF-AAF8-3F9F-882299741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39739-AA1C-1365-DF3F-F90B10D8030C}"/>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 </a:t>
            </a:r>
            <a:endParaRPr lang="en-US" dirty="0"/>
          </a:p>
        </p:txBody>
      </p:sp>
      <p:graphicFrame>
        <p:nvGraphicFramePr>
          <p:cNvPr id="7" name="Text Placeholder 4">
            <a:extLst>
              <a:ext uri="{FF2B5EF4-FFF2-40B4-BE49-F238E27FC236}">
                <a16:creationId xmlns:a16="http://schemas.microsoft.com/office/drawing/2014/main" id="{8D282F22-D876-F7E3-6317-FAD0A3788F05}"/>
              </a:ext>
            </a:extLst>
          </p:cNvPr>
          <p:cNvGraphicFramePr>
            <a:graphicFrameLocks noGrp="1"/>
          </p:cNvGraphicFramePr>
          <p:nvPr>
            <p:ph idx="1"/>
          </p:nvPr>
        </p:nvGraphicFramePr>
        <p:xfrm>
          <a:off x="789709" y="2172704"/>
          <a:ext cx="10515600" cy="372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D3DD5FD8-37FA-55B0-3686-1F92EB9262E5}"/>
              </a:ext>
            </a:extLst>
          </p:cNvPr>
          <p:cNvSpPr txBox="1">
            <a:spLocks/>
          </p:cNvSpPr>
          <p:nvPr/>
        </p:nvSpPr>
        <p:spPr>
          <a:xfrm>
            <a:off x="838200" y="1321435"/>
            <a:ext cx="11450782" cy="492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mn-lt"/>
                <a:cs typeface="Calibri" panose="020F0502020204030204" pitchFamily="34" charset="0"/>
              </a:rPr>
              <a:t>Lender’s Underwriting Policy Provisions</a:t>
            </a:r>
          </a:p>
        </p:txBody>
      </p:sp>
    </p:spTree>
    <p:extLst>
      <p:ext uri="{BB962C8B-B14F-4D97-AF65-F5344CB8AC3E}">
        <p14:creationId xmlns:p14="http://schemas.microsoft.com/office/powerpoint/2010/main" val="95389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4B3-8149-BEAA-FD4F-07437C52186A}"/>
              </a:ext>
            </a:extLst>
          </p:cNvPr>
          <p:cNvSpPr>
            <a:spLocks noGrp="1"/>
          </p:cNvSpPr>
          <p:nvPr>
            <p:ph type="title"/>
          </p:nvPr>
        </p:nvSpPr>
        <p:spPr/>
        <p:txBody>
          <a:bodyPr/>
          <a:lstStyle/>
          <a:p>
            <a:r>
              <a:rPr lang="en-US" b="1" dirty="0">
                <a:solidFill>
                  <a:schemeClr val="accent1">
                    <a:lumMod val="75000"/>
                  </a:schemeClr>
                </a:solidFill>
                <a:latin typeface="+mn-lt"/>
              </a:rPr>
              <a:t>HOME4ALL Lender Requirements</a:t>
            </a:r>
          </a:p>
        </p:txBody>
      </p:sp>
      <p:graphicFrame>
        <p:nvGraphicFramePr>
          <p:cNvPr id="8" name="Content Placeholder 3">
            <a:extLst>
              <a:ext uri="{FF2B5EF4-FFF2-40B4-BE49-F238E27FC236}">
                <a16:creationId xmlns:a16="http://schemas.microsoft.com/office/drawing/2014/main" id="{8DB014A0-6B9A-B705-7B2E-D9967250E996}"/>
              </a:ext>
            </a:extLst>
          </p:cNvPr>
          <p:cNvGraphicFramePr>
            <a:graphicFrameLocks noGrp="1"/>
          </p:cNvGraphicFramePr>
          <p:nvPr>
            <p:ph sz="half" idx="2"/>
          </p:nvPr>
        </p:nvGraphicFramePr>
        <p:xfrm>
          <a:off x="839788" y="2251365"/>
          <a:ext cx="5157787" cy="3938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FDD411B3-6C10-3594-CC4D-A579C0E2B113}"/>
              </a:ext>
            </a:extLst>
          </p:cNvPr>
          <p:cNvSpPr>
            <a:spLocks noGrp="1"/>
          </p:cNvSpPr>
          <p:nvPr>
            <p:ph sz="quarter" idx="4"/>
          </p:nvPr>
        </p:nvSpPr>
        <p:spPr>
          <a:xfrm>
            <a:off x="6172200" y="2105891"/>
            <a:ext cx="5183188" cy="4083772"/>
          </a:xfrm>
        </p:spPr>
        <p:txBody>
          <a:bodyPr>
            <a:noAutofit/>
          </a:bodyPr>
          <a:lstStyle/>
          <a:p>
            <a:r>
              <a:rPr lang="en-US" sz="1600" dirty="0"/>
              <a:t>The Bond MRB7 Rates are subject to change daily Monday-Friday at 9 a.m.</a:t>
            </a:r>
          </a:p>
          <a:p>
            <a:r>
              <a:rPr lang="en-US" sz="1600" dirty="0"/>
              <a:t>There can be no cash back at closing other than the earnest money (minimum $500 required).</a:t>
            </a:r>
          </a:p>
          <a:p>
            <a:r>
              <a:rPr lang="en-US" sz="1600" dirty="0"/>
              <a:t>Promissory Note and Deed of Trust on the 2</a:t>
            </a:r>
            <a:r>
              <a:rPr lang="en-US" sz="1600" baseline="30000" dirty="0"/>
              <a:t>nd</a:t>
            </a:r>
            <a:r>
              <a:rPr lang="en-US" sz="1600" dirty="0"/>
              <a:t> Mortgage (DPA).</a:t>
            </a:r>
          </a:p>
          <a:p>
            <a:r>
              <a:rPr lang="en-US" sz="1600" dirty="0"/>
              <a:t>The originating lender funds the second mortgage at closing and provides to the closing agent the second mortgage note and the second deed of trust.</a:t>
            </a:r>
          </a:p>
          <a:p>
            <a:r>
              <a:rPr lang="en-US" sz="1600" dirty="0"/>
              <a:t>E-Signatures are allowed on all forms except the 2</a:t>
            </a:r>
            <a:r>
              <a:rPr lang="en-US" sz="1600" baseline="30000" dirty="0"/>
              <a:t>nd</a:t>
            </a:r>
            <a:r>
              <a:rPr lang="en-US" sz="1600" dirty="0"/>
              <a:t> mortgage note and deed of trust. MHC requires signatures in blue ink on the 2</a:t>
            </a:r>
            <a:r>
              <a:rPr lang="en-US" sz="1600" baseline="30000" dirty="0"/>
              <a:t>nd</a:t>
            </a:r>
            <a:r>
              <a:rPr lang="en-US" sz="1600" dirty="0"/>
              <a:t> mortgage and deed of trust.</a:t>
            </a:r>
          </a:p>
          <a:p>
            <a:r>
              <a:rPr lang="en-US" sz="1600" dirty="0"/>
              <a:t>There will be no expedited cases and under no circumstances is the lender to have a borrower, realtor or seller contact MHC staff for loan status updates, etc.</a:t>
            </a:r>
          </a:p>
        </p:txBody>
      </p:sp>
    </p:spTree>
    <p:extLst>
      <p:ext uri="{BB962C8B-B14F-4D97-AF65-F5344CB8AC3E}">
        <p14:creationId xmlns:p14="http://schemas.microsoft.com/office/powerpoint/2010/main" val="292447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35E1BB-5851-4632-3791-2EC66676D3C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89A5114-55F8-4976-BBE9-EB03D1314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B68E7F15-1BC6-438A-8D72-8DC7AED51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1641807-6842-4066-AF10-93EC82C9F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982CAD2-2793-4D56-BE4D-E6CEF77D7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2ADA1AD-25F7-4EE1-9E91-CB4534B5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7625553-33A6-42A6-BA58-B6F60A4E5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B990D2-1682-41A9-850F-4DC602C31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8FBDFC-CF2A-4A9A-88B1-15D45D68B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4EC299EF-4D18-40D1-AAB9-5082B26ABF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649880C-55B6-4C46-A7F6-6A2856231B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809907-F418-42B7-B7DA-7578B44AA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71152CA-C7C6-498B-AC68-B4620D242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9DB21948-8C1E-5C72-35A0-ADD8D24C1243}"/>
              </a:ext>
            </a:extLst>
          </p:cNvPr>
          <p:cNvPicPr>
            <a:picLocks noChangeAspect="1"/>
          </p:cNvPicPr>
          <p:nvPr/>
        </p:nvPicPr>
        <p:blipFill>
          <a:blip r:embed="rId3"/>
          <a:srcRect r="3" b="3580"/>
          <a:stretch/>
        </p:blipFill>
        <p:spPr>
          <a:xfrm>
            <a:off x="1907355" y="206480"/>
            <a:ext cx="8434437" cy="6533527"/>
          </a:xfrm>
          <a:prstGeom prst="rect">
            <a:avLst/>
          </a:prstGeom>
        </p:spPr>
      </p:pic>
      <p:grpSp>
        <p:nvGrpSpPr>
          <p:cNvPr id="39" name="Group 38">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867670" y="850149"/>
            <a:ext cx="304800" cy="429768"/>
            <a:chOff x="215328" y="-46937"/>
            <a:chExt cx="304800" cy="2773841"/>
          </a:xfrm>
        </p:grpSpPr>
        <p:cxnSp>
          <p:nvCxnSpPr>
            <p:cNvPr id="40" name="Straight Connector 39">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A72DAAE-47B4-4D18-3569-BCE25CC88D33}"/>
              </a:ext>
            </a:extLst>
          </p:cNvPr>
          <p:cNvSpPr>
            <a:spLocks noGrp="1"/>
          </p:cNvSpPr>
          <p:nvPr>
            <p:ph type="title"/>
          </p:nvPr>
        </p:nvSpPr>
        <p:spPr>
          <a:xfrm>
            <a:off x="630936" y="609600"/>
            <a:ext cx="6171202" cy="2819399"/>
          </a:xfrm>
          <a:noFill/>
        </p:spPr>
        <p:txBody>
          <a:bodyPr vert="horz" lIns="91440" tIns="45720" rIns="91440" bIns="45720" rtlCol="0" anchor="b">
            <a:normAutofit/>
          </a:bodyPr>
          <a:lstStyle/>
          <a:p>
            <a:br>
              <a:rPr lang="en-US" sz="4800" b="1">
                <a:solidFill>
                  <a:schemeClr val="bg1"/>
                </a:solidFill>
              </a:rPr>
            </a:br>
            <a:endParaRPr lang="en-US" sz="4800">
              <a:solidFill>
                <a:schemeClr val="bg1"/>
              </a:solidFill>
            </a:endParaRPr>
          </a:p>
        </p:txBody>
      </p:sp>
    </p:spTree>
    <p:extLst>
      <p:ext uri="{BB962C8B-B14F-4D97-AF65-F5344CB8AC3E}">
        <p14:creationId xmlns:p14="http://schemas.microsoft.com/office/powerpoint/2010/main" val="30700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9529-5059-24F5-4A68-BAB23723A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D93AC-D21A-A7DF-8039-1CC87A39CA6A}"/>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sp>
        <p:nvSpPr>
          <p:cNvPr id="7" name="object 5">
            <a:extLst>
              <a:ext uri="{FF2B5EF4-FFF2-40B4-BE49-F238E27FC236}">
                <a16:creationId xmlns:a16="http://schemas.microsoft.com/office/drawing/2014/main" id="{69173C4D-A5C5-CD85-E725-BDCE222E6936}"/>
              </a:ext>
            </a:extLst>
          </p:cNvPr>
          <p:cNvSpPr/>
          <p:nvPr/>
        </p:nvSpPr>
        <p:spPr>
          <a:xfrm>
            <a:off x="0" y="962608"/>
            <a:ext cx="2800714" cy="1958270"/>
          </a:xfrm>
          <a:prstGeom prst="rect">
            <a:avLst/>
          </a:prstGeom>
          <a:blipFill>
            <a:blip r:embed="rId3" cstate="print"/>
            <a:stretch>
              <a:fillRect/>
            </a:stretch>
          </a:blipFill>
        </p:spPr>
        <p:txBody>
          <a:bodyPr wrap="square" lIns="0" tIns="0" rIns="0" bIns="0" rtlCol="0"/>
          <a:lstStyle/>
          <a:p>
            <a:endParaRPr/>
          </a:p>
        </p:txBody>
      </p:sp>
      <p:sp>
        <p:nvSpPr>
          <p:cNvPr id="3" name="object 6">
            <a:extLst>
              <a:ext uri="{FF2B5EF4-FFF2-40B4-BE49-F238E27FC236}">
                <a16:creationId xmlns:a16="http://schemas.microsoft.com/office/drawing/2014/main" id="{ED4DE727-ADC6-838D-F26A-401D65941F23}"/>
              </a:ext>
            </a:extLst>
          </p:cNvPr>
          <p:cNvSpPr txBox="1">
            <a:spLocks/>
          </p:cNvSpPr>
          <p:nvPr/>
        </p:nvSpPr>
        <p:spPr>
          <a:xfrm>
            <a:off x="4480098" y="2259930"/>
            <a:ext cx="7055410" cy="185737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6985" marR="5080" indent="-1264920">
              <a:lnSpc>
                <a:spcPts val="7130"/>
              </a:lnSpc>
            </a:pPr>
            <a:r>
              <a:rPr lang="en-US" sz="6600" b="1" spc="-105" dirty="0">
                <a:solidFill>
                  <a:schemeClr val="accent1">
                    <a:lumMod val="75000"/>
                  </a:schemeClr>
                </a:solidFill>
                <a:latin typeface="+mn-lt"/>
              </a:rPr>
              <a:t>E</a:t>
            </a:r>
            <a:r>
              <a:rPr lang="en-US" sz="6600" b="1" spc="-100" dirty="0">
                <a:solidFill>
                  <a:schemeClr val="accent1">
                    <a:lumMod val="75000"/>
                  </a:schemeClr>
                </a:solidFill>
                <a:latin typeface="+mn-lt"/>
              </a:rPr>
              <a:t>nv</a:t>
            </a:r>
            <a:r>
              <a:rPr lang="en-US" sz="6600" b="1" spc="-95" dirty="0">
                <a:solidFill>
                  <a:schemeClr val="accent1">
                    <a:lumMod val="75000"/>
                  </a:schemeClr>
                </a:solidFill>
                <a:latin typeface="+mn-lt"/>
              </a:rPr>
              <a:t>i</a:t>
            </a:r>
            <a:r>
              <a:rPr lang="en-US" sz="6600" b="1" spc="-100" dirty="0">
                <a:solidFill>
                  <a:schemeClr val="accent1">
                    <a:lumMod val="75000"/>
                  </a:schemeClr>
                </a:solidFill>
                <a:latin typeface="+mn-lt"/>
              </a:rPr>
              <a:t>ron</a:t>
            </a:r>
            <a:r>
              <a:rPr lang="en-US" sz="6600" b="1" spc="-95" dirty="0">
                <a:solidFill>
                  <a:schemeClr val="accent1">
                    <a:lumMod val="75000"/>
                  </a:schemeClr>
                </a:solidFill>
                <a:latin typeface="+mn-lt"/>
              </a:rPr>
              <a:t>me</a:t>
            </a:r>
            <a:r>
              <a:rPr lang="en-US" sz="6600" b="1" spc="-110" dirty="0">
                <a:solidFill>
                  <a:schemeClr val="accent1">
                    <a:lumMod val="75000"/>
                  </a:schemeClr>
                </a:solidFill>
                <a:latin typeface="+mn-lt"/>
              </a:rPr>
              <a:t>nt</a:t>
            </a:r>
            <a:r>
              <a:rPr lang="en-US" sz="6600" b="1" spc="-100" dirty="0">
                <a:solidFill>
                  <a:schemeClr val="accent1">
                    <a:lumMod val="75000"/>
                  </a:schemeClr>
                </a:solidFill>
                <a:latin typeface="+mn-lt"/>
              </a:rPr>
              <a:t>al  </a:t>
            </a:r>
            <a:r>
              <a:rPr lang="en-US" sz="6600" b="1" spc="-125" dirty="0">
                <a:solidFill>
                  <a:schemeClr val="accent1">
                    <a:lumMod val="75000"/>
                  </a:schemeClr>
                </a:solidFill>
                <a:latin typeface="+mn-lt"/>
              </a:rPr>
              <a:t>Review</a:t>
            </a:r>
            <a:endParaRPr lang="en-US" sz="6600" b="1" dirty="0">
              <a:solidFill>
                <a:schemeClr val="accent1">
                  <a:lumMod val="75000"/>
                </a:schemeClr>
              </a:solidFill>
              <a:latin typeface="+mn-lt"/>
            </a:endParaRPr>
          </a:p>
        </p:txBody>
      </p:sp>
    </p:spTree>
    <p:extLst>
      <p:ext uri="{BB962C8B-B14F-4D97-AF65-F5344CB8AC3E}">
        <p14:creationId xmlns:p14="http://schemas.microsoft.com/office/powerpoint/2010/main" val="189237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3BE9-790C-D6DA-4E7E-A5EF2DAAB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4E9FB-A605-33EC-37DA-B3B84D23F6FE}"/>
              </a:ext>
            </a:extLst>
          </p:cNvPr>
          <p:cNvSpPr>
            <a:spLocks noGrp="1"/>
          </p:cNvSpPr>
          <p:nvPr>
            <p:ph type="title"/>
          </p:nvPr>
        </p:nvSpPr>
        <p:spPr/>
        <p:txBody>
          <a:bodyPr>
            <a:normAutofit fontScale="90000"/>
          </a:bodyPr>
          <a:lstStyle/>
          <a:p>
            <a:r>
              <a:rPr lang="en-US" sz="4400" b="1" dirty="0">
                <a:solidFill>
                  <a:schemeClr val="accent1">
                    <a:lumMod val="75000"/>
                  </a:schemeClr>
                </a:solidFill>
                <a:latin typeface="+mn-lt"/>
                <a:cs typeface="Calibri" panose="020F0502020204030204" pitchFamily="34" charset="0"/>
              </a:rPr>
              <a:t>Environmental Review Project Information</a:t>
            </a:r>
            <a:br>
              <a:rPr lang="en-US" sz="4400" b="1" dirty="0">
                <a:latin typeface="Calibri" panose="020F0502020204030204" pitchFamily="34" charset="0"/>
                <a:cs typeface="Calibri" panose="020F0502020204030204" pitchFamily="34" charset="0"/>
              </a:rPr>
            </a:br>
            <a:endParaRPr lang="en-US" dirty="0"/>
          </a:p>
        </p:txBody>
      </p:sp>
      <p:graphicFrame>
        <p:nvGraphicFramePr>
          <p:cNvPr id="6" name="object 4">
            <a:extLst>
              <a:ext uri="{FF2B5EF4-FFF2-40B4-BE49-F238E27FC236}">
                <a16:creationId xmlns:a16="http://schemas.microsoft.com/office/drawing/2014/main" id="{774C5459-ABCD-9F52-6A72-34BB94148DE5}"/>
              </a:ext>
            </a:extLst>
          </p:cNvPr>
          <p:cNvGraphicFramePr/>
          <p:nvPr>
            <p:extLst>
              <p:ext uri="{D42A27DB-BD31-4B8C-83A1-F6EECF244321}">
                <p14:modId xmlns:p14="http://schemas.microsoft.com/office/powerpoint/2010/main" val="1781414143"/>
              </p:ext>
            </p:extLst>
          </p:nvPr>
        </p:nvGraphicFramePr>
        <p:xfrm>
          <a:off x="3948007" y="1558977"/>
          <a:ext cx="7849251" cy="460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C47EBB7B-815A-86CB-0831-A9A56837C48B}"/>
              </a:ext>
            </a:extLst>
          </p:cNvPr>
          <p:cNvGrpSpPr/>
          <p:nvPr/>
        </p:nvGrpSpPr>
        <p:grpSpPr>
          <a:xfrm>
            <a:off x="3948008" y="6164614"/>
            <a:ext cx="7849250" cy="893134"/>
            <a:chOff x="0" y="3589576"/>
            <a:chExt cx="7106284" cy="893134"/>
          </a:xfrm>
        </p:grpSpPr>
        <p:sp>
          <p:nvSpPr>
            <p:cNvPr id="7" name="Rectangle: Rounded Corners 6">
              <a:extLst>
                <a:ext uri="{FF2B5EF4-FFF2-40B4-BE49-F238E27FC236}">
                  <a16:creationId xmlns:a16="http://schemas.microsoft.com/office/drawing/2014/main" id="{8193600F-1E28-5264-7FF3-5ECE494899C6}"/>
                </a:ext>
              </a:extLst>
            </p:cNvPr>
            <p:cNvSpPr/>
            <p:nvPr/>
          </p:nvSpPr>
          <p:spPr>
            <a:xfrm>
              <a:off x="0" y="3589576"/>
              <a:ext cx="7106284" cy="6563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1B2F3B73-93C4-8E6F-FEC5-B055DE787234}"/>
                </a:ext>
              </a:extLst>
            </p:cNvPr>
            <p:cNvSpPr txBox="1"/>
            <p:nvPr/>
          </p:nvSpPr>
          <p:spPr>
            <a:xfrm>
              <a:off x="113648" y="3589576"/>
              <a:ext cx="6992636" cy="8931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defTabSz="755650">
                <a:lnSpc>
                  <a:spcPct val="90000"/>
                </a:lnSpc>
                <a:spcBef>
                  <a:spcPct val="0"/>
                </a:spcBef>
                <a:spcAft>
                  <a:spcPct val="35000"/>
                </a:spcAft>
              </a:pPr>
              <a:r>
                <a:rPr lang="en-US" sz="1700" kern="1200" dirty="0"/>
                <a:t>MHC Environmental Impact </a:t>
              </a:r>
              <a:r>
                <a:rPr lang="en-US" sz="1700" dirty="0"/>
                <a:t>Officer II</a:t>
              </a:r>
            </a:p>
            <a:p>
              <a:pPr lvl="0" defTabSz="755650">
                <a:lnSpc>
                  <a:spcPct val="90000"/>
                </a:lnSpc>
                <a:spcBef>
                  <a:spcPct val="0"/>
                </a:spcBef>
                <a:spcAft>
                  <a:spcPct val="35000"/>
                </a:spcAft>
              </a:pPr>
              <a:r>
                <a:rPr lang="en-US" sz="1700" dirty="0"/>
                <a:t>Shirley Thompson (</a:t>
              </a:r>
              <a:r>
                <a:rPr lang="en-US" sz="1700" dirty="0">
                  <a:solidFill>
                    <a:schemeClr val="bg1"/>
                  </a:solidFill>
                  <a:hlinkClick r:id="rId8">
                    <a:extLst>
                      <a:ext uri="{A12FA001-AC4F-418D-AE19-62706E023703}">
                        <ahyp:hlinkClr xmlns:ahyp="http://schemas.microsoft.com/office/drawing/2018/hyperlinkcolor" val="tx"/>
                      </a:ext>
                    </a:extLst>
                  </a:hlinkClick>
                </a:rPr>
                <a:t>Shirley.Thompson@mshc.com</a:t>
              </a:r>
              <a:r>
                <a:rPr lang="en-US" sz="1700" dirty="0">
                  <a:solidFill>
                    <a:schemeClr val="bg1"/>
                  </a:solidFill>
                </a:rPr>
                <a:t>) </a:t>
              </a:r>
            </a:p>
            <a:p>
              <a:pPr marL="0" lvl="0" indent="0" algn="l" defTabSz="755650">
                <a:lnSpc>
                  <a:spcPct val="90000"/>
                </a:lnSpc>
                <a:spcBef>
                  <a:spcPct val="0"/>
                </a:spcBef>
                <a:spcAft>
                  <a:spcPct val="35000"/>
                </a:spcAft>
                <a:buNone/>
              </a:pPr>
              <a:endParaRPr lang="en-US" sz="1700" kern="1200" dirty="0"/>
            </a:p>
          </p:txBody>
        </p:sp>
      </p:grpSp>
    </p:spTree>
    <p:extLst>
      <p:ext uri="{BB962C8B-B14F-4D97-AF65-F5344CB8AC3E}">
        <p14:creationId xmlns:p14="http://schemas.microsoft.com/office/powerpoint/2010/main" val="314177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31AB-DF1D-4832-56CF-3C06D7DE9253}"/>
              </a:ext>
            </a:extLst>
          </p:cNvPr>
          <p:cNvSpPr>
            <a:spLocks noGrp="1"/>
          </p:cNvSpPr>
          <p:nvPr>
            <p:ph type="title"/>
          </p:nvPr>
        </p:nvSpPr>
        <p:spPr>
          <a:xfrm>
            <a:off x="221673" y="962608"/>
            <a:ext cx="11762509" cy="741501"/>
          </a:xfrm>
        </p:spPr>
        <p:txBody>
          <a:bodyPr>
            <a:noAutofit/>
          </a:bodyPr>
          <a:lstStyle/>
          <a:p>
            <a:r>
              <a:rPr lang="en-US" sz="5400" b="1" dirty="0">
                <a:solidFill>
                  <a:schemeClr val="accent1">
                    <a:lumMod val="75000"/>
                  </a:schemeClr>
                </a:solidFill>
                <a:latin typeface="+mn-lt"/>
              </a:rPr>
              <a:t>Welcome to the Home4All Session</a:t>
            </a:r>
          </a:p>
        </p:txBody>
      </p:sp>
      <p:sp>
        <p:nvSpPr>
          <p:cNvPr id="7" name="Content Placeholder 6">
            <a:extLst>
              <a:ext uri="{FF2B5EF4-FFF2-40B4-BE49-F238E27FC236}">
                <a16:creationId xmlns:a16="http://schemas.microsoft.com/office/drawing/2014/main" id="{0644A6DF-BC94-83CD-C5CB-8F4C293B61B9}"/>
              </a:ext>
            </a:extLst>
          </p:cNvPr>
          <p:cNvSpPr>
            <a:spLocks noGrp="1"/>
          </p:cNvSpPr>
          <p:nvPr>
            <p:ph idx="1"/>
          </p:nvPr>
        </p:nvSpPr>
        <p:spPr/>
        <p:txBody>
          <a:bodyPr/>
          <a:lstStyle/>
          <a:p>
            <a:pPr marL="0" indent="0">
              <a:buNone/>
            </a:pPr>
            <a:endParaRPr lang="en-US" sz="2800" b="1" dirty="0">
              <a:solidFill>
                <a:schemeClr val="accent1">
                  <a:lumMod val="75000"/>
                </a:schemeClr>
              </a:solidFill>
            </a:endParaRPr>
          </a:p>
          <a:p>
            <a:pPr>
              <a:buFont typeface="Wingdings" panose="05000000000000000000" pitchFamily="2" charset="2"/>
              <a:buChar char="ü"/>
            </a:pPr>
            <a:r>
              <a:rPr lang="en-US" b="1" dirty="0">
                <a:solidFill>
                  <a:schemeClr val="accent1">
                    <a:lumMod val="75000"/>
                  </a:schemeClr>
                </a:solidFill>
              </a:rPr>
              <a:t>Please complete the ice breaker card.</a:t>
            </a:r>
          </a:p>
          <a:p>
            <a:pPr>
              <a:buFont typeface="Wingdings" panose="05000000000000000000" pitchFamily="2" charset="2"/>
              <a:buChar char="ü"/>
            </a:pPr>
            <a:r>
              <a:rPr lang="en-US" b="1" dirty="0">
                <a:solidFill>
                  <a:schemeClr val="accent1">
                    <a:lumMod val="75000"/>
                  </a:schemeClr>
                </a:solidFill>
              </a:rPr>
              <a:t>You may add your first name or initials.</a:t>
            </a:r>
          </a:p>
          <a:p>
            <a:pPr>
              <a:buFont typeface="Wingdings" panose="05000000000000000000" pitchFamily="2" charset="2"/>
              <a:buChar char="ü"/>
            </a:pPr>
            <a:r>
              <a:rPr lang="en-US" b="1" dirty="0">
                <a:solidFill>
                  <a:schemeClr val="accent1">
                    <a:lumMod val="75000"/>
                  </a:schemeClr>
                </a:solidFill>
              </a:rPr>
              <a:t>Circle your answers.</a:t>
            </a:r>
          </a:p>
          <a:p>
            <a:pPr>
              <a:buFont typeface="Wingdings" panose="05000000000000000000" pitchFamily="2" charset="2"/>
              <a:buChar char="ü"/>
            </a:pPr>
            <a:r>
              <a:rPr lang="en-US" b="1" dirty="0">
                <a:solidFill>
                  <a:schemeClr val="accent1">
                    <a:lumMod val="75000"/>
                  </a:schemeClr>
                </a:solidFill>
              </a:rPr>
              <a:t>When finished return your card to the presenter.</a:t>
            </a:r>
          </a:p>
          <a:p>
            <a:pPr marL="0" indent="0">
              <a:buNone/>
            </a:pPr>
            <a:endParaRPr lang="en-US" dirty="0"/>
          </a:p>
        </p:txBody>
      </p:sp>
    </p:spTree>
    <p:extLst>
      <p:ext uri="{BB962C8B-B14F-4D97-AF65-F5344CB8AC3E}">
        <p14:creationId xmlns:p14="http://schemas.microsoft.com/office/powerpoint/2010/main" val="195159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66434-C354-F898-D7BA-001B89634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D853B-20BF-6B72-A56E-F339A5B3B6A0}"/>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sp>
        <p:nvSpPr>
          <p:cNvPr id="23" name="TextBox 22">
            <a:extLst>
              <a:ext uri="{FF2B5EF4-FFF2-40B4-BE49-F238E27FC236}">
                <a16:creationId xmlns:a16="http://schemas.microsoft.com/office/drawing/2014/main" id="{100B0E11-CB4E-5DB4-CBE5-EA2D70A52474}"/>
              </a:ext>
            </a:extLst>
          </p:cNvPr>
          <p:cNvSpPr txBox="1"/>
          <p:nvPr/>
        </p:nvSpPr>
        <p:spPr>
          <a:xfrm>
            <a:off x="5029200" y="2175164"/>
            <a:ext cx="184731" cy="369332"/>
          </a:xfrm>
          <a:prstGeom prst="rect">
            <a:avLst/>
          </a:prstGeom>
          <a:noFill/>
        </p:spPr>
        <p:txBody>
          <a:bodyPr wrap="none" rtlCol="0">
            <a:spAutoFit/>
          </a:bodyPr>
          <a:lstStyle/>
          <a:p>
            <a:endParaRPr lang="en-US" dirty="0"/>
          </a:p>
        </p:txBody>
      </p:sp>
      <p:pic>
        <p:nvPicPr>
          <p:cNvPr id="24" name="Picture 23">
            <a:extLst>
              <a:ext uri="{FF2B5EF4-FFF2-40B4-BE49-F238E27FC236}">
                <a16:creationId xmlns:a16="http://schemas.microsoft.com/office/drawing/2014/main" id="{22DCFBF1-19BD-F5EE-BF80-10A1C6E5BCF0}"/>
              </a:ext>
            </a:extLst>
          </p:cNvPr>
          <p:cNvPicPr>
            <a:picLocks noChangeAspect="1"/>
          </p:cNvPicPr>
          <p:nvPr/>
        </p:nvPicPr>
        <p:blipFill>
          <a:blip r:embed="rId3"/>
          <a:stretch>
            <a:fillRect/>
          </a:stretch>
        </p:blipFill>
        <p:spPr>
          <a:xfrm>
            <a:off x="3505200" y="769210"/>
            <a:ext cx="5811981" cy="6088790"/>
          </a:xfrm>
          <a:prstGeom prst="rect">
            <a:avLst/>
          </a:prstGeom>
        </p:spPr>
      </p:pic>
    </p:spTree>
    <p:extLst>
      <p:ext uri="{BB962C8B-B14F-4D97-AF65-F5344CB8AC3E}">
        <p14:creationId xmlns:p14="http://schemas.microsoft.com/office/powerpoint/2010/main" val="365546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B207-4882-3EEB-4864-4F30F588B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FF44A-732D-9110-63B6-4CD628FFB4B3}"/>
              </a:ext>
            </a:extLst>
          </p:cNvPr>
          <p:cNvSpPr>
            <a:spLocks noGrp="1"/>
          </p:cNvSpPr>
          <p:nvPr>
            <p:ph type="title"/>
          </p:nvPr>
        </p:nvSpPr>
        <p:spPr/>
        <p:txBody>
          <a:bodyPr/>
          <a:lstStyle/>
          <a:p>
            <a:br>
              <a:rPr lang="en-US" sz="4400" b="1">
                <a:latin typeface="Calibri" panose="020F0502020204030204" pitchFamily="34" charset="0"/>
                <a:cs typeface="Calibri" panose="020F0502020204030204" pitchFamily="34" charset="0"/>
              </a:rPr>
            </a:br>
            <a:endParaRPr lang="en-US" dirty="0"/>
          </a:p>
        </p:txBody>
      </p:sp>
      <p:graphicFrame>
        <p:nvGraphicFramePr>
          <p:cNvPr id="4" name="Content Placeholder 3">
            <a:extLst>
              <a:ext uri="{FF2B5EF4-FFF2-40B4-BE49-F238E27FC236}">
                <a16:creationId xmlns:a16="http://schemas.microsoft.com/office/drawing/2014/main" id="{3CBB8CB6-AD41-BA60-FE44-B67570BB4260}"/>
              </a:ext>
            </a:extLst>
          </p:cNvPr>
          <p:cNvGraphicFramePr>
            <a:graphicFrameLocks noGrp="1"/>
          </p:cNvGraphicFramePr>
          <p:nvPr>
            <p:ph idx="1"/>
            <p:extLst>
              <p:ext uri="{D42A27DB-BD31-4B8C-83A1-F6EECF244321}">
                <p14:modId xmlns:p14="http://schemas.microsoft.com/office/powerpoint/2010/main" val="2058421422"/>
              </p:ext>
            </p:extLst>
          </p:nvPr>
        </p:nvGraphicFramePr>
        <p:xfrm>
          <a:off x="0" y="1547384"/>
          <a:ext cx="11999742" cy="531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858F5A6-72B8-43DD-5FD8-3BF45D3E6F86}"/>
              </a:ext>
            </a:extLst>
          </p:cNvPr>
          <p:cNvSpPr txBox="1"/>
          <p:nvPr/>
        </p:nvSpPr>
        <p:spPr>
          <a:xfrm>
            <a:off x="2547105" y="1111726"/>
            <a:ext cx="7802240" cy="646331"/>
          </a:xfrm>
          <a:prstGeom prst="rect">
            <a:avLst/>
          </a:prstGeom>
          <a:noFill/>
        </p:spPr>
        <p:txBody>
          <a:bodyPr wrap="square" rtlCol="0">
            <a:spAutoFit/>
          </a:bodyPr>
          <a:lstStyle/>
          <a:p>
            <a:r>
              <a:rPr lang="en-US" sz="3600" b="1">
                <a:solidFill>
                  <a:schemeClr val="accent1">
                    <a:lumMod val="75000"/>
                  </a:schemeClr>
                </a:solidFill>
                <a:cs typeface="Calibri" panose="020F0502020204030204" pitchFamily="34" charset="0"/>
              </a:rPr>
              <a:t>Homeowner Written Agreement</a:t>
            </a:r>
            <a:endParaRPr lang="en-US" sz="3600" b="1" dirty="0">
              <a:solidFill>
                <a:schemeClr val="accent1">
                  <a:lumMod val="75000"/>
                </a:schemeClr>
              </a:solidFill>
              <a:cs typeface="Calibri" panose="020F0502020204030204" pitchFamily="34" charset="0"/>
            </a:endParaRPr>
          </a:p>
        </p:txBody>
      </p:sp>
    </p:spTree>
    <p:extLst>
      <p:ext uri="{BB962C8B-B14F-4D97-AF65-F5344CB8AC3E}">
        <p14:creationId xmlns:p14="http://schemas.microsoft.com/office/powerpoint/2010/main" val="1888678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46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3DC5E-8C3E-7B46-F0D2-29D2B3DF748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Questions?</a:t>
            </a:r>
          </a:p>
        </p:txBody>
      </p:sp>
      <p:pic>
        <p:nvPicPr>
          <p:cNvPr id="5" name="Content Placeholder 4" descr="Icon">
            <a:extLst>
              <a:ext uri="{FF2B5EF4-FFF2-40B4-BE49-F238E27FC236}">
                <a16:creationId xmlns:a16="http://schemas.microsoft.com/office/drawing/2014/main" id="{2D3D5D5C-A6A8-9F7E-A354-AE2228E2F96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2019" y="961812"/>
            <a:ext cx="6801361" cy="4930987"/>
          </a:xfrm>
          <a:prstGeom prst="rect">
            <a:avLst/>
          </a:prstGeom>
        </p:spPr>
      </p:pic>
      <p:sp>
        <p:nvSpPr>
          <p:cNvPr id="6" name="TextBox 5">
            <a:extLst>
              <a:ext uri="{FF2B5EF4-FFF2-40B4-BE49-F238E27FC236}">
                <a16:creationId xmlns:a16="http://schemas.microsoft.com/office/drawing/2014/main" id="{786962C8-B7AD-7427-FDD0-16770CB1B67D}"/>
              </a:ext>
            </a:extLst>
          </p:cNvPr>
          <p:cNvSpPr txBox="1"/>
          <p:nvPr/>
        </p:nvSpPr>
        <p:spPr>
          <a:xfrm>
            <a:off x="4419600" y="6192982"/>
            <a:ext cx="6068291" cy="369332"/>
          </a:xfrm>
          <a:prstGeom prst="rect">
            <a:avLst/>
          </a:prstGeom>
          <a:noFill/>
        </p:spPr>
        <p:txBody>
          <a:bodyPr wrap="square" rtlCol="0">
            <a:spAutoFit/>
          </a:bodyPr>
          <a:lstStyle/>
          <a:p>
            <a:r>
              <a:rPr lang="en-US" dirty="0"/>
              <a:t>For program resources visit </a:t>
            </a:r>
            <a:r>
              <a:rPr lang="en-US" dirty="0">
                <a:solidFill>
                  <a:schemeClr val="accent1">
                    <a:lumMod val="75000"/>
                  </a:schemeClr>
                </a:solidFill>
              </a:rPr>
              <a:t>www.mshomecorp.com </a:t>
            </a:r>
          </a:p>
        </p:txBody>
      </p:sp>
    </p:spTree>
    <p:extLst>
      <p:ext uri="{BB962C8B-B14F-4D97-AF65-F5344CB8AC3E}">
        <p14:creationId xmlns:p14="http://schemas.microsoft.com/office/powerpoint/2010/main" val="60431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39A56B-C69E-11CB-25A6-7DA1F8FC2F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BE23E-B9C5-00FC-1654-3616F8271EA4}"/>
              </a:ext>
            </a:extLst>
          </p:cNvPr>
          <p:cNvSpPr>
            <a:spLocks noGrp="1"/>
          </p:cNvSpPr>
          <p:nvPr>
            <p:ph type="title"/>
          </p:nvPr>
        </p:nvSpPr>
        <p:spPr>
          <a:xfrm>
            <a:off x="1389278" y="1233241"/>
            <a:ext cx="3240506" cy="4064628"/>
          </a:xfrm>
        </p:spPr>
        <p:txBody>
          <a:bodyPr vert="horz" lIns="91440" tIns="45720" rIns="91440" bIns="45720" rtlCol="0" anchor="ctr">
            <a:normAutofit/>
          </a:bodyPr>
          <a:lstStyle/>
          <a:p>
            <a:br>
              <a:rPr lang="en-US" b="1" kern="1200">
                <a:solidFill>
                  <a:srgbClr val="FFFFFF"/>
                </a:solidFill>
                <a:latin typeface="+mj-lt"/>
                <a:ea typeface="+mj-ea"/>
                <a:cs typeface="+mj-cs"/>
              </a:rPr>
            </a:br>
            <a:endParaRPr lang="en-US"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97E02BA4-04D4-B127-10DC-5A7179902470}"/>
              </a:ext>
            </a:extLst>
          </p:cNvPr>
          <p:cNvSpPr txBox="1">
            <a:spLocks/>
          </p:cNvSpPr>
          <p:nvPr/>
        </p:nvSpPr>
        <p:spPr>
          <a:xfrm>
            <a:off x="5698912" y="820880"/>
            <a:ext cx="6276778" cy="5545086"/>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dirty="0">
                <a:latin typeface="+mn-lt"/>
                <a:ea typeface="+mn-ea"/>
                <a:cs typeface="+mn-cs"/>
              </a:rPr>
              <a:t>Thank you for attending </a:t>
            </a:r>
            <a:br>
              <a:rPr lang="en-US" sz="3100" b="1" dirty="0">
                <a:latin typeface="+mn-lt"/>
                <a:ea typeface="+mn-ea"/>
                <a:cs typeface="+mn-cs"/>
              </a:rPr>
            </a:br>
            <a:r>
              <a:rPr lang="en-US" sz="3100" b="1" dirty="0">
                <a:latin typeface="+mn-lt"/>
                <a:ea typeface="+mn-ea"/>
                <a:cs typeface="+mn-cs"/>
              </a:rPr>
              <a:t>The Home4All Program overview.</a:t>
            </a:r>
            <a:br>
              <a:rPr lang="en-US" sz="3100" b="1" dirty="0">
                <a:latin typeface="+mn-lt"/>
                <a:ea typeface="+mn-ea"/>
                <a:cs typeface="+mn-cs"/>
              </a:rPr>
            </a:br>
            <a:br>
              <a:rPr lang="en-US" sz="3100" dirty="0">
                <a:latin typeface="+mn-lt"/>
                <a:ea typeface="+mn-ea"/>
                <a:cs typeface="+mn-cs"/>
              </a:rPr>
            </a:br>
            <a:r>
              <a:rPr lang="en-US" sz="3100" b="1" dirty="0">
                <a:latin typeface="+mn-lt"/>
                <a:ea typeface="+mn-ea"/>
                <a:cs typeface="+mn-cs"/>
              </a:rPr>
              <a:t>Tina Jones, </a:t>
            </a:r>
            <a:r>
              <a:rPr lang="en-US" sz="2000" i="1" dirty="0">
                <a:latin typeface="+mn-lt"/>
                <a:ea typeface="+mn-ea"/>
                <a:cs typeface="+mn-cs"/>
              </a:rPr>
              <a:t>VP of Homeowner Preservation</a:t>
            </a:r>
          </a:p>
          <a:p>
            <a:pPr>
              <a:spcAft>
                <a:spcPts val="600"/>
              </a:spcAft>
            </a:pPr>
            <a:br>
              <a:rPr lang="en-US" sz="3100" dirty="0">
                <a:latin typeface="+mn-lt"/>
                <a:ea typeface="+mn-ea"/>
                <a:cs typeface="+mn-cs"/>
              </a:rPr>
            </a:br>
            <a:r>
              <a:rPr lang="en-US" sz="2800" dirty="0">
                <a:latin typeface="+mn-lt"/>
                <a:ea typeface="+mn-ea"/>
                <a:cs typeface="+mn-cs"/>
              </a:rPr>
              <a:t>If you are interested in partnering with the Home4All DPA Program, send an email to </a:t>
            </a:r>
            <a:r>
              <a:rPr lang="en-US" sz="2800" dirty="0">
                <a:latin typeface="+mn-lt"/>
                <a:ea typeface="+mn-ea"/>
                <a:cs typeface="+mn-cs"/>
                <a:hlinkClick r:id="rId3"/>
              </a:rPr>
              <a:t>tina.jones@mshc.com</a:t>
            </a:r>
            <a:r>
              <a:rPr lang="en-US" sz="2800" dirty="0">
                <a:latin typeface="+mn-lt"/>
                <a:ea typeface="+mn-ea"/>
                <a:cs typeface="+mn-cs"/>
              </a:rPr>
              <a:t> or </a:t>
            </a:r>
            <a:r>
              <a:rPr lang="en-US" sz="2800" dirty="0">
                <a:latin typeface="+mn-lt"/>
                <a:ea typeface="+mn-ea"/>
                <a:cs typeface="+mn-cs"/>
                <a:hlinkClick r:id="rId4"/>
              </a:rPr>
              <a:t>home4all@mshc.com</a:t>
            </a:r>
            <a:r>
              <a:rPr lang="en-US" sz="2800" dirty="0">
                <a:latin typeface="+mn-lt"/>
                <a:ea typeface="+mn-ea"/>
                <a:cs typeface="+mn-cs"/>
              </a:rPr>
              <a:t> </a:t>
            </a:r>
          </a:p>
          <a:p>
            <a:pPr>
              <a:spcAft>
                <a:spcPts val="600"/>
              </a:spcAft>
            </a:pPr>
            <a:endParaRPr lang="en-US" sz="2800" dirty="0">
              <a:latin typeface="+mn-lt"/>
              <a:ea typeface="+mn-ea"/>
              <a:cs typeface="+mn-cs"/>
            </a:endParaRPr>
          </a:p>
          <a:p>
            <a:pPr>
              <a:spcAft>
                <a:spcPts val="600"/>
              </a:spcAft>
            </a:pPr>
            <a:r>
              <a:rPr lang="en-US" sz="2800" b="1" dirty="0">
                <a:solidFill>
                  <a:srgbClr val="FFC000"/>
                </a:solidFill>
                <a:latin typeface="+mn-lt"/>
                <a:ea typeface="+mn-ea"/>
                <a:cs typeface="+mn-cs"/>
              </a:rPr>
              <a:t>If you would like to have a presentation training as a service provider, lender or housing agency please reach out to at the above emails.</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9139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object 6">
            <a:extLst>
              <a:ext uri="{FF2B5EF4-FFF2-40B4-BE49-F238E27FC236}">
                <a16:creationId xmlns:a16="http://schemas.microsoft.com/office/drawing/2014/main" id="{8F611EF1-BBF9-49EB-F6ED-C6B98C9B0436}"/>
              </a:ext>
            </a:extLst>
          </p:cNvPr>
          <p:cNvSpPr txBox="1"/>
          <p:nvPr/>
        </p:nvSpPr>
        <p:spPr>
          <a:xfrm>
            <a:off x="3502731" y="1542402"/>
            <a:ext cx="5186842" cy="2387918"/>
          </a:xfrm>
          <a:prstGeom prst="rect">
            <a:avLst/>
          </a:prstGeom>
        </p:spPr>
        <p:txBody>
          <a:bodyPr vert="horz" lIns="91440" tIns="45720" rIns="91440" bIns="45720" rtlCol="0" anchor="b">
            <a:normAutofit/>
          </a:bodyPr>
          <a:lstStyle/>
          <a:p>
            <a:pPr marL="1728470" marR="5080" indent="-1716405" algn="ctr">
              <a:lnSpc>
                <a:spcPct val="90000"/>
              </a:lnSpc>
              <a:spcBef>
                <a:spcPct val="0"/>
              </a:spcBef>
              <a:spcAft>
                <a:spcPts val="600"/>
              </a:spcAft>
            </a:pPr>
            <a:r>
              <a:rPr lang="en-US" sz="5200" b="1" kern="1200" spc="-85" dirty="0">
                <a:solidFill>
                  <a:schemeClr val="accent1">
                    <a:lumMod val="75000"/>
                  </a:schemeClr>
                </a:solidFill>
                <a:ea typeface="+mj-ea"/>
                <a:cs typeface="+mj-cs"/>
              </a:rPr>
              <a:t>Program</a:t>
            </a:r>
            <a:r>
              <a:rPr lang="en-US" sz="5200" b="1" kern="1200" spc="-540" dirty="0">
                <a:solidFill>
                  <a:schemeClr val="accent1">
                    <a:lumMod val="75000"/>
                  </a:schemeClr>
                </a:solidFill>
                <a:ea typeface="+mj-ea"/>
                <a:cs typeface="+mj-cs"/>
              </a:rPr>
              <a:t> </a:t>
            </a:r>
            <a:r>
              <a:rPr lang="en-US" sz="5200" b="1" kern="1200" spc="-100" dirty="0">
                <a:solidFill>
                  <a:schemeClr val="accent1">
                    <a:lumMod val="75000"/>
                  </a:schemeClr>
                </a:solidFill>
                <a:ea typeface="+mj-ea"/>
                <a:cs typeface="+mj-cs"/>
              </a:rPr>
              <a:t>Overview</a:t>
            </a:r>
            <a:endParaRPr lang="en-US" sz="5200" b="1" kern="1200" dirty="0">
              <a:solidFill>
                <a:schemeClr val="accent1">
                  <a:lumMod val="75000"/>
                </a:schemeClr>
              </a:solidFill>
              <a:ea typeface="+mj-ea"/>
              <a:cs typeface="+mj-cs"/>
            </a:endParaRP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549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0C6B2-341A-CC08-768F-BF51D28A099F}"/>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latin typeface="Franklin Gothic Demi" panose="020B0703020102020204" pitchFamily="34" charset="0"/>
              </a:rPr>
              <a:t>What is the Home4All Program?</a:t>
            </a:r>
          </a:p>
        </p:txBody>
      </p:sp>
      <p:pic>
        <p:nvPicPr>
          <p:cNvPr id="3" name="Picture 2">
            <a:extLst>
              <a:ext uri="{FF2B5EF4-FFF2-40B4-BE49-F238E27FC236}">
                <a16:creationId xmlns:a16="http://schemas.microsoft.com/office/drawing/2014/main" id="{07068DF1-4069-EBAF-F47A-B1C947A40879}"/>
              </a:ext>
            </a:extLst>
          </p:cNvPr>
          <p:cNvPicPr>
            <a:picLocks noChangeAspect="1"/>
          </p:cNvPicPr>
          <p:nvPr/>
        </p:nvPicPr>
        <p:blipFill>
          <a:blip r:embed="rId3"/>
          <a:stretch>
            <a:fillRect/>
          </a:stretch>
        </p:blipFill>
        <p:spPr>
          <a:xfrm>
            <a:off x="275726" y="1880559"/>
            <a:ext cx="11640548" cy="4528867"/>
          </a:xfrm>
          <a:prstGeom prst="rect">
            <a:avLst/>
          </a:prstGeom>
        </p:spPr>
      </p:pic>
    </p:spTree>
    <p:extLst>
      <p:ext uri="{BB962C8B-B14F-4D97-AF65-F5344CB8AC3E}">
        <p14:creationId xmlns:p14="http://schemas.microsoft.com/office/powerpoint/2010/main" val="127054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032D-F1F4-E850-F9FE-88B646F5A6BC}"/>
              </a:ext>
            </a:extLst>
          </p:cNvPr>
          <p:cNvSpPr>
            <a:spLocks noGrp="1"/>
          </p:cNvSpPr>
          <p:nvPr>
            <p:ph type="title"/>
          </p:nvPr>
        </p:nvSpPr>
        <p:spPr>
          <a:xfrm>
            <a:off x="839788" y="987424"/>
            <a:ext cx="4637986" cy="944893"/>
          </a:xfrm>
        </p:spPr>
        <p:txBody>
          <a:bodyPr>
            <a:noAutofit/>
          </a:bodyPr>
          <a:lstStyle/>
          <a:p>
            <a:r>
              <a:rPr lang="en-US" sz="4400" b="1" dirty="0">
                <a:solidFill>
                  <a:schemeClr val="accent1">
                    <a:lumMod val="75000"/>
                  </a:schemeClr>
                </a:solidFill>
                <a:latin typeface="+mn-lt"/>
              </a:rPr>
              <a:t>Program Goals</a:t>
            </a:r>
          </a:p>
        </p:txBody>
      </p:sp>
      <p:sp>
        <p:nvSpPr>
          <p:cNvPr id="4" name="Text Placeholder 3">
            <a:extLst>
              <a:ext uri="{FF2B5EF4-FFF2-40B4-BE49-F238E27FC236}">
                <a16:creationId xmlns:a16="http://schemas.microsoft.com/office/drawing/2014/main" id="{696F626C-9298-C0EE-0242-81023A17124B}"/>
              </a:ext>
            </a:extLst>
          </p:cNvPr>
          <p:cNvSpPr>
            <a:spLocks noGrp="1"/>
          </p:cNvSpPr>
          <p:nvPr>
            <p:ph type="body" sz="half" idx="2"/>
          </p:nvPr>
        </p:nvSpPr>
        <p:spPr>
          <a:xfrm>
            <a:off x="836612" y="1932317"/>
            <a:ext cx="3932237" cy="4270075"/>
          </a:xfrm>
        </p:spPr>
        <p:txBody>
          <a:bodyPr>
            <a:noAutofit/>
          </a:bodyPr>
          <a:lstStyle/>
          <a:p>
            <a:r>
              <a:rPr lang="en-US" sz="2800" dirty="0"/>
              <a:t>Provide decent, safe, and affordable housing to low-income households.</a:t>
            </a:r>
          </a:p>
          <a:p>
            <a:endParaRPr lang="en-US" sz="2800" dirty="0"/>
          </a:p>
          <a:p>
            <a:r>
              <a:rPr lang="en-US" sz="2800" dirty="0"/>
              <a:t>Provide a homebuyer with a lower, competitive interest rate offered through the Mortgage Revenue Bond (MRB7) Program. </a:t>
            </a:r>
          </a:p>
        </p:txBody>
      </p:sp>
      <p:graphicFrame>
        <p:nvGraphicFramePr>
          <p:cNvPr id="6" name="Picture Placeholder 2">
            <a:extLst>
              <a:ext uri="{FF2B5EF4-FFF2-40B4-BE49-F238E27FC236}">
                <a16:creationId xmlns:a16="http://schemas.microsoft.com/office/drawing/2014/main" id="{88C010B9-62FB-79FA-138D-467D2F3CA9A5}"/>
              </a:ext>
            </a:extLst>
          </p:cNvPr>
          <p:cNvGraphicFramePr/>
          <p:nvPr>
            <p:extLst>
              <p:ext uri="{D42A27DB-BD31-4B8C-83A1-F6EECF244321}">
                <p14:modId xmlns:p14="http://schemas.microsoft.com/office/powerpoint/2010/main" val="2327066947"/>
              </p:ext>
            </p:extLst>
          </p:nvPr>
        </p:nvGraphicFramePr>
        <p:xfrm>
          <a:off x="5183188" y="1814945"/>
          <a:ext cx="6172200" cy="404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0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6A402-5760-F7D8-D0E7-9F5DC0D0A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3EB29-EC8B-63D4-AF1C-27F4A6E8A152}"/>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sp>
        <p:nvSpPr>
          <p:cNvPr id="4" name="object 2">
            <a:extLst>
              <a:ext uri="{FF2B5EF4-FFF2-40B4-BE49-F238E27FC236}">
                <a16:creationId xmlns:a16="http://schemas.microsoft.com/office/drawing/2014/main" id="{60D8D923-7575-663A-3FB4-EE63917D95FA}"/>
              </a:ext>
            </a:extLst>
          </p:cNvPr>
          <p:cNvSpPr txBox="1"/>
          <p:nvPr/>
        </p:nvSpPr>
        <p:spPr>
          <a:xfrm>
            <a:off x="287786" y="2285640"/>
            <a:ext cx="2080260" cy="1000274"/>
          </a:xfrm>
          <a:prstGeom prst="rect">
            <a:avLst/>
          </a:prstGeom>
        </p:spPr>
        <p:txBody>
          <a:bodyPr vert="horz" wrap="square" lIns="0" tIns="0" rIns="0" bIns="0" rtlCol="0">
            <a:spAutoFit/>
          </a:bodyPr>
          <a:lstStyle/>
          <a:p>
            <a:pPr marL="12700" marR="5080" lvl="0" indent="0" algn="l" defTabSz="914400" rtl="0" eaLnBrk="1" fontAlgn="auto" latinLnBrk="0" hangingPunct="1">
              <a:lnSpc>
                <a:spcPts val="3890"/>
              </a:lnSpc>
              <a:spcBef>
                <a:spcPts val="0"/>
              </a:spcBef>
              <a:spcAft>
                <a:spcPts val="0"/>
              </a:spcAft>
              <a:buClrTx/>
              <a:buSzTx/>
              <a:buFontTx/>
              <a:buNone/>
              <a:tabLst/>
              <a:defRPr/>
            </a:pPr>
            <a:r>
              <a:rPr kumimoji="0" sz="3600" b="0" i="0" u="none" strike="noStrike" kern="1200" cap="none" spc="-60" normalizeH="0" baseline="0" noProof="0" dirty="0">
                <a:ln>
                  <a:noFill/>
                </a:ln>
                <a:solidFill>
                  <a:srgbClr val="FFFFFF"/>
                </a:solidFill>
                <a:effectLst/>
                <a:uLnTx/>
                <a:uFillTx/>
                <a:latin typeface="Corbel"/>
                <a:ea typeface="+mn-ea"/>
                <a:cs typeface="Corbel"/>
              </a:rPr>
              <a:t>  Eligible  </a:t>
            </a:r>
            <a:r>
              <a:rPr kumimoji="0" sz="3600" b="0" i="0" u="none" strike="noStrike" kern="1200" cap="none" spc="-65" normalizeH="0" baseline="0" noProof="0" dirty="0">
                <a:ln>
                  <a:noFill/>
                </a:ln>
                <a:solidFill>
                  <a:srgbClr val="FFFFFF"/>
                </a:solidFill>
                <a:effectLst/>
                <a:uLnTx/>
                <a:uFillTx/>
                <a:latin typeface="Corbel"/>
                <a:ea typeface="+mn-ea"/>
                <a:cs typeface="Corbel"/>
              </a:rPr>
              <a:t>Applicants</a:t>
            </a:r>
            <a:endParaRPr kumimoji="0" sz="36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object 3">
            <a:extLst>
              <a:ext uri="{FF2B5EF4-FFF2-40B4-BE49-F238E27FC236}">
                <a16:creationId xmlns:a16="http://schemas.microsoft.com/office/drawing/2014/main" id="{066101B7-EC87-507C-8FE4-27246C4D10EB}"/>
              </a:ext>
            </a:extLst>
          </p:cNvPr>
          <p:cNvSpPr txBox="1">
            <a:spLocks/>
          </p:cNvSpPr>
          <p:nvPr/>
        </p:nvSpPr>
        <p:spPr>
          <a:xfrm>
            <a:off x="3428492" y="962608"/>
            <a:ext cx="8255000" cy="61555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buClr>
                <a:srgbClr val="526BA3"/>
              </a:buClr>
              <a:tabLst>
                <a:tab pos="377825" algn="l"/>
                <a:tab pos="378460" algn="l"/>
              </a:tabLst>
            </a:pPr>
            <a:r>
              <a:rPr lang="en-US" sz="3600" dirty="0">
                <a:latin typeface="Calibri" panose="020F0502020204030204" pitchFamily="34" charset="0"/>
                <a:cs typeface="Calibri" panose="020F0502020204030204" pitchFamily="34" charset="0"/>
              </a:rPr>
              <a:t> </a:t>
            </a:r>
            <a:r>
              <a:rPr lang="en-US" sz="4000" b="1" dirty="0">
                <a:solidFill>
                  <a:schemeClr val="accent1">
                    <a:lumMod val="75000"/>
                  </a:schemeClr>
                </a:solidFill>
                <a:latin typeface="+mn-lt"/>
                <a:cs typeface="Calibri" panose="020F0502020204030204" pitchFamily="34" charset="0"/>
              </a:rPr>
              <a:t>Affirmatively Marketing Outreach</a:t>
            </a:r>
          </a:p>
        </p:txBody>
      </p:sp>
      <p:sp>
        <p:nvSpPr>
          <p:cNvPr id="7" name="object 5">
            <a:extLst>
              <a:ext uri="{FF2B5EF4-FFF2-40B4-BE49-F238E27FC236}">
                <a16:creationId xmlns:a16="http://schemas.microsoft.com/office/drawing/2014/main" id="{749A0134-A924-37A4-DE8F-C9152B92F904}"/>
              </a:ext>
            </a:extLst>
          </p:cNvPr>
          <p:cNvSpPr/>
          <p:nvPr/>
        </p:nvSpPr>
        <p:spPr>
          <a:xfrm>
            <a:off x="0" y="985683"/>
            <a:ext cx="2919985" cy="17373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58FE92FC-A156-C130-FEA1-B978D43A5939}"/>
              </a:ext>
            </a:extLst>
          </p:cNvPr>
          <p:cNvSpPr txBox="1"/>
          <p:nvPr/>
        </p:nvSpPr>
        <p:spPr>
          <a:xfrm>
            <a:off x="2840854" y="1961819"/>
            <a:ext cx="9351146" cy="4801314"/>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HOME4All must be committed to an Affirmative Action Program: </a:t>
            </a:r>
            <a:r>
              <a:rPr lang="en-US" sz="2400" dirty="0">
                <a:latin typeface="Calibri" panose="020F0502020204030204" pitchFamily="34" charset="0"/>
                <a:cs typeface="Calibri" panose="020F0502020204030204" pitchFamily="34" charset="0"/>
              </a:rPr>
              <a:t>Develop and implement written Affirmative Marketing Outreach Procedures, communication tools, and materials to:</a:t>
            </a:r>
          </a:p>
          <a:p>
            <a:endParaRPr lang="en-US"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400" dirty="0">
                <a:latin typeface="Calibri" panose="020F0502020204030204" pitchFamily="34" charset="0"/>
                <a:cs typeface="Calibri" panose="020F0502020204030204" pitchFamily="34" charset="0"/>
              </a:rPr>
              <a:t>Ensure persons without regard to race, color, creed, ethnicity, religion, sex, age, national origin, familial status, or disability, know how to obtain access to assistance and ensure effective communication with persons with disabilities.</a:t>
            </a:r>
          </a:p>
          <a:p>
            <a:pPr marL="285750" indent="-28575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400" dirty="0">
                <a:latin typeface="Calibri" panose="020F0502020204030204" pitchFamily="34" charset="0"/>
                <a:cs typeface="Calibri" panose="020F0502020204030204" pitchFamily="34" charset="0"/>
              </a:rPr>
              <a:t>Consistent with Title VI and Executive Order 13166- Programs and activities for Limited English Proficiency (LEP) persons- Marketing and outreach documentation available in different languages.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873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B1F4E-3799-E39A-5F49-05EBBD8E6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75D68-45B7-1522-4480-5470733BB288}"/>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sp>
        <p:nvSpPr>
          <p:cNvPr id="6" name="object 5">
            <a:extLst>
              <a:ext uri="{FF2B5EF4-FFF2-40B4-BE49-F238E27FC236}">
                <a16:creationId xmlns:a16="http://schemas.microsoft.com/office/drawing/2014/main" id="{99563531-3D3F-D2B5-CB3F-C07E95936732}"/>
              </a:ext>
            </a:extLst>
          </p:cNvPr>
          <p:cNvSpPr/>
          <p:nvPr/>
        </p:nvSpPr>
        <p:spPr>
          <a:xfrm>
            <a:off x="0" y="962608"/>
            <a:ext cx="2919985" cy="1737359"/>
          </a:xfrm>
          <a:prstGeom prst="rect">
            <a:avLst/>
          </a:prstGeom>
          <a:blipFill>
            <a:blip r:embed="rId3"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08945B32-E1B0-31AA-A0C4-5A0A871E8DB6}"/>
              </a:ext>
            </a:extLst>
          </p:cNvPr>
          <p:cNvSpPr txBox="1"/>
          <p:nvPr/>
        </p:nvSpPr>
        <p:spPr>
          <a:xfrm>
            <a:off x="5128262" y="1160298"/>
            <a:ext cx="7239000" cy="769441"/>
          </a:xfrm>
          <a:prstGeom prst="rect">
            <a:avLst/>
          </a:prstGeom>
          <a:noFill/>
        </p:spPr>
        <p:txBody>
          <a:bodyPr wrap="square" rtlCol="0">
            <a:spAutoFit/>
          </a:bodyPr>
          <a:lstStyle/>
          <a:p>
            <a:r>
              <a:rPr lang="en-US" sz="4400" b="1" dirty="0">
                <a:solidFill>
                  <a:schemeClr val="accent1">
                    <a:lumMod val="75000"/>
                  </a:schemeClr>
                </a:solidFill>
                <a:cs typeface="Calibri" panose="020F0502020204030204" pitchFamily="34" charset="0"/>
              </a:rPr>
              <a:t>What is Fair Housing?</a:t>
            </a:r>
          </a:p>
        </p:txBody>
      </p:sp>
      <p:sp>
        <p:nvSpPr>
          <p:cNvPr id="8" name="TextBox 7">
            <a:extLst>
              <a:ext uri="{FF2B5EF4-FFF2-40B4-BE49-F238E27FC236}">
                <a16:creationId xmlns:a16="http://schemas.microsoft.com/office/drawing/2014/main" id="{B4E89F09-D940-F45A-FB38-B6411ECF880A}"/>
              </a:ext>
            </a:extLst>
          </p:cNvPr>
          <p:cNvSpPr txBox="1"/>
          <p:nvPr/>
        </p:nvSpPr>
        <p:spPr>
          <a:xfrm>
            <a:off x="2648310" y="2362200"/>
            <a:ext cx="8934090" cy="4770537"/>
          </a:xfrm>
          <a:prstGeom prst="rect">
            <a:avLst/>
          </a:prstGeom>
          <a:noFill/>
        </p:spPr>
        <p:txBody>
          <a:bodyPr wrap="square">
            <a:spAutoFit/>
          </a:bodyPr>
          <a:lstStyle/>
          <a:p>
            <a:pPr marL="480060" indent="-457200">
              <a:buFont typeface="Wingdings" panose="05000000000000000000" pitchFamily="2" charset="2"/>
              <a:buChar char="Ø"/>
            </a:pPr>
            <a:r>
              <a:rPr lang="en-US" sz="3200" dirty="0">
                <a:latin typeface="Calibri" panose="020F0502020204030204" pitchFamily="34" charset="0"/>
                <a:cs typeface="Calibri" panose="020F0502020204030204" pitchFamily="34" charset="0"/>
              </a:rPr>
              <a:t>The right to choose housing free from unlawful discrimination.</a:t>
            </a:r>
          </a:p>
          <a:p>
            <a:pPr marL="457200" indent="-457200">
              <a:buFont typeface="Wingdings" panose="05000000000000000000" pitchFamily="2" charset="2"/>
              <a:buChar char="Ø"/>
            </a:pPr>
            <a:r>
              <a:rPr lang="en-US" sz="3200" dirty="0">
                <a:latin typeface="Calibri" panose="020F0502020204030204" pitchFamily="34" charset="0"/>
                <a:cs typeface="Calibri" panose="020F0502020204030204" pitchFamily="34" charset="0"/>
              </a:rPr>
              <a:t>This Act protects people from discrimination when they are renting or buying a home, getting a mortgage, seeking housing assistance, or </a:t>
            </a:r>
            <a:r>
              <a:rPr lang="en-US" sz="3200" dirty="0">
                <a:cs typeface="Calibri" panose="020F0502020204030204" pitchFamily="34" charset="0"/>
              </a:rPr>
              <a:t>engaging</a:t>
            </a:r>
            <a:r>
              <a:rPr lang="en-US" sz="3200" dirty="0">
                <a:latin typeface="Calibri" panose="020F0502020204030204" pitchFamily="34" charset="0"/>
                <a:cs typeface="Calibri" panose="020F0502020204030204" pitchFamily="34" charset="0"/>
              </a:rPr>
              <a:t> in other housing-related activities.</a:t>
            </a:r>
          </a:p>
          <a:p>
            <a:pPr marL="457200" indent="-457200">
              <a:buFont typeface="Wingdings" panose="05000000000000000000" pitchFamily="2" charset="2"/>
              <a:buChar char="Ø"/>
            </a:pPr>
            <a:r>
              <a:rPr lang="en-US" sz="3200" dirty="0">
                <a:latin typeface="Calibri" panose="020F0502020204030204" pitchFamily="34" charset="0"/>
                <a:cs typeface="Calibri" panose="020F0502020204030204" pitchFamily="34" charset="0"/>
              </a:rPr>
              <a:t>There are 7 protected classes under the Fair Housing Act. </a:t>
            </a:r>
            <a:r>
              <a:rPr lang="en-US" sz="2000" dirty="0">
                <a:latin typeface="Calibri" panose="020F0502020204030204" pitchFamily="34" charset="0"/>
                <a:cs typeface="Calibri" panose="020F0502020204030204" pitchFamily="34" charset="0"/>
              </a:rPr>
              <a:t>(Race, Color, Religion, Sex, Handicap (Disability), Familial Status, and National Origin.</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88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E5B7-DF52-7FDC-9C1A-259A6F03A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0E18F-6156-580F-2168-8916D2AC1166}"/>
              </a:ext>
            </a:extLst>
          </p:cNvPr>
          <p:cNvSpPr>
            <a:spLocks noGrp="1"/>
          </p:cNvSpPr>
          <p:nvPr>
            <p:ph type="title"/>
          </p:nvPr>
        </p:nvSpPr>
        <p:spPr/>
        <p:txBody>
          <a:bodyPr/>
          <a:lstStyle/>
          <a:p>
            <a:br>
              <a:rPr lang="en-US" sz="4400" b="1" dirty="0">
                <a:latin typeface="Calibri" panose="020F0502020204030204" pitchFamily="34" charset="0"/>
                <a:cs typeface="Calibri" panose="020F0502020204030204" pitchFamily="34" charset="0"/>
              </a:rPr>
            </a:br>
            <a:endParaRPr lang="en-US" dirty="0"/>
          </a:p>
        </p:txBody>
      </p:sp>
      <p:pic>
        <p:nvPicPr>
          <p:cNvPr id="5" name="Picture 4">
            <a:extLst>
              <a:ext uri="{FF2B5EF4-FFF2-40B4-BE49-F238E27FC236}">
                <a16:creationId xmlns:a16="http://schemas.microsoft.com/office/drawing/2014/main" id="{EB138398-5A1F-D37B-F5CE-EACFF67CAB26}"/>
              </a:ext>
            </a:extLst>
          </p:cNvPr>
          <p:cNvPicPr>
            <a:picLocks noChangeAspect="1"/>
          </p:cNvPicPr>
          <p:nvPr/>
        </p:nvPicPr>
        <p:blipFill>
          <a:blip r:embed="rId3"/>
          <a:stretch>
            <a:fillRect/>
          </a:stretch>
        </p:blipFill>
        <p:spPr>
          <a:xfrm>
            <a:off x="237944" y="6286213"/>
            <a:ext cx="1140051" cy="451143"/>
          </a:xfrm>
          <a:prstGeom prst="rect">
            <a:avLst/>
          </a:prstGeom>
        </p:spPr>
      </p:pic>
      <p:pic>
        <p:nvPicPr>
          <p:cNvPr id="6" name="Picture 5">
            <a:extLst>
              <a:ext uri="{FF2B5EF4-FFF2-40B4-BE49-F238E27FC236}">
                <a16:creationId xmlns:a16="http://schemas.microsoft.com/office/drawing/2014/main" id="{346D5142-40CA-F0CB-D1E8-CBC4AEFCAC42}"/>
              </a:ext>
            </a:extLst>
          </p:cNvPr>
          <p:cNvPicPr>
            <a:picLocks noChangeAspect="1"/>
          </p:cNvPicPr>
          <p:nvPr/>
        </p:nvPicPr>
        <p:blipFill>
          <a:blip r:embed="rId4"/>
          <a:stretch>
            <a:fillRect/>
          </a:stretch>
        </p:blipFill>
        <p:spPr>
          <a:xfrm>
            <a:off x="11076156" y="6222199"/>
            <a:ext cx="877900" cy="579170"/>
          </a:xfrm>
          <a:prstGeom prst="rect">
            <a:avLst/>
          </a:prstGeom>
        </p:spPr>
      </p:pic>
      <p:pic>
        <p:nvPicPr>
          <p:cNvPr id="3" name="Picture 2">
            <a:extLst>
              <a:ext uri="{FF2B5EF4-FFF2-40B4-BE49-F238E27FC236}">
                <a16:creationId xmlns:a16="http://schemas.microsoft.com/office/drawing/2014/main" id="{B3ED571F-0506-C8D7-9A47-50274EDD94B1}"/>
              </a:ext>
            </a:extLst>
          </p:cNvPr>
          <p:cNvPicPr>
            <a:picLocks noChangeAspect="1"/>
          </p:cNvPicPr>
          <p:nvPr/>
        </p:nvPicPr>
        <p:blipFill>
          <a:blip r:embed="rId5"/>
          <a:stretch>
            <a:fillRect/>
          </a:stretch>
        </p:blipFill>
        <p:spPr>
          <a:xfrm>
            <a:off x="151885" y="962607"/>
            <a:ext cx="11888230" cy="5259591"/>
          </a:xfrm>
          <a:prstGeom prst="rect">
            <a:avLst/>
          </a:prstGeom>
        </p:spPr>
      </p:pic>
    </p:spTree>
    <p:extLst>
      <p:ext uri="{BB962C8B-B14F-4D97-AF65-F5344CB8AC3E}">
        <p14:creationId xmlns:p14="http://schemas.microsoft.com/office/powerpoint/2010/main" val="3344542338"/>
      </p:ext>
    </p:extLst>
  </p:cSld>
  <p:clrMapOvr>
    <a:masterClrMapping/>
  </p:clrMapOvr>
</p:sld>
</file>

<file path=ppt/theme/theme1.xml><?xml version="1.0" encoding="utf-8"?>
<a:theme xmlns:a="http://schemas.openxmlformats.org/drawingml/2006/main" name="Office Theme">
  <a:themeElements>
    <a:clrScheme name="Custom 1">
      <a:dk1>
        <a:srgbClr val="354863"/>
      </a:dk1>
      <a:lt1>
        <a:sysClr val="window" lastClr="FFFFFF"/>
      </a:lt1>
      <a:dk2>
        <a:srgbClr val="1C546B"/>
      </a:dk2>
      <a:lt2>
        <a:srgbClr val="E8E8E8"/>
      </a:lt2>
      <a:accent1>
        <a:srgbClr val="2D82C4"/>
      </a:accent1>
      <a:accent2>
        <a:srgbClr val="E07D46"/>
      </a:accent2>
      <a:accent3>
        <a:srgbClr val="A5B853"/>
      </a:accent3>
      <a:accent4>
        <a:srgbClr val="74B0CF"/>
      </a:accent4>
      <a:accent5>
        <a:srgbClr val="C1CC58"/>
      </a:accent5>
      <a:accent6>
        <a:srgbClr val="756B8E"/>
      </a:accent6>
      <a:hlink>
        <a:srgbClr val="467886"/>
      </a:hlink>
      <a:folHlink>
        <a:srgbClr val="96607D"/>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1888</Words>
  <Application>Microsoft Office PowerPoint</Application>
  <PresentationFormat>Widescreen</PresentationFormat>
  <Paragraphs>192</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Arial</vt:lpstr>
      <vt:lpstr>Calibri</vt:lpstr>
      <vt:lpstr>Corbel</vt:lpstr>
      <vt:lpstr>Franklin Gothic Demi</vt:lpstr>
      <vt:lpstr>Futura PT Bold</vt:lpstr>
      <vt:lpstr>Wingdings</vt:lpstr>
      <vt:lpstr>Office Theme</vt:lpstr>
      <vt:lpstr>PowerPoint Presentation</vt:lpstr>
      <vt:lpstr>Mississippi Home Corporation</vt:lpstr>
      <vt:lpstr>Welcome to the Home4All Session</vt:lpstr>
      <vt:lpstr>PowerPoint Presentation</vt:lpstr>
      <vt:lpstr>What is the Home4All Program?</vt:lpstr>
      <vt:lpstr>Program Goals</vt:lpstr>
      <vt:lpstr> </vt:lpstr>
      <vt:lpstr> </vt:lpstr>
      <vt:lpstr> </vt:lpstr>
      <vt:lpstr> </vt:lpstr>
      <vt:lpstr>Purpose of the HOME4ALL Policy Requirements</vt:lpstr>
      <vt:lpstr>The Four Ps of HOME4ALL Compliance</vt:lpstr>
      <vt:lpstr>People</vt:lpstr>
      <vt:lpstr>Price</vt:lpstr>
      <vt:lpstr>Property</vt:lpstr>
      <vt:lpstr>Period of Affordability</vt:lpstr>
      <vt:lpstr> Appropriate Assistance  </vt:lpstr>
      <vt:lpstr> </vt:lpstr>
      <vt:lpstr>Process</vt:lpstr>
      <vt:lpstr>Housing Counseling </vt:lpstr>
      <vt:lpstr> </vt:lpstr>
      <vt:lpstr>Homebuyer Education Training</vt:lpstr>
      <vt:lpstr>PowerPoint Presentation</vt:lpstr>
      <vt:lpstr> </vt:lpstr>
      <vt:lpstr>  </vt:lpstr>
      <vt:lpstr>HOME4ALL Lender Requirements</vt:lpstr>
      <vt:lpstr> </vt:lpstr>
      <vt:lpstr> </vt:lpstr>
      <vt:lpstr>Environmental Review Project Information </vt:lpstr>
      <vt:lpstr> </vt:lpstr>
      <vt:lpstr> </vt:lpstr>
      <vt:lpstr>Questions?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Tina Jones</cp:lastModifiedBy>
  <cp:revision>2</cp:revision>
  <dcterms:created xsi:type="dcterms:W3CDTF">2025-04-14T21:31:37Z</dcterms:created>
  <dcterms:modified xsi:type="dcterms:W3CDTF">2025-04-21T17:52:05Z</dcterms:modified>
</cp:coreProperties>
</file>